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335" r:id="rId2"/>
    <p:sldId id="370" r:id="rId3"/>
    <p:sldId id="430" r:id="rId4"/>
    <p:sldId id="431" r:id="rId5"/>
    <p:sldId id="434" r:id="rId6"/>
    <p:sldId id="423" r:id="rId7"/>
    <p:sldId id="432" r:id="rId8"/>
    <p:sldId id="373" r:id="rId9"/>
    <p:sldId id="433" r:id="rId10"/>
    <p:sldId id="372" r:id="rId11"/>
    <p:sldId id="374" r:id="rId12"/>
    <p:sldId id="422" r:id="rId13"/>
    <p:sldId id="375" r:id="rId14"/>
    <p:sldId id="376" r:id="rId15"/>
    <p:sldId id="377" r:id="rId16"/>
    <p:sldId id="380" r:id="rId17"/>
    <p:sldId id="378" r:id="rId18"/>
    <p:sldId id="381" r:id="rId19"/>
    <p:sldId id="382" r:id="rId20"/>
    <p:sldId id="383" r:id="rId21"/>
    <p:sldId id="384" r:id="rId22"/>
    <p:sldId id="435" r:id="rId23"/>
    <p:sldId id="387" r:id="rId24"/>
    <p:sldId id="394" r:id="rId25"/>
    <p:sldId id="427" r:id="rId26"/>
    <p:sldId id="396" r:id="rId27"/>
    <p:sldId id="426" r:id="rId28"/>
    <p:sldId id="398" r:id="rId29"/>
    <p:sldId id="436" r:id="rId30"/>
    <p:sldId id="437" r:id="rId31"/>
    <p:sldId id="386" r:id="rId32"/>
    <p:sldId id="400" r:id="rId33"/>
    <p:sldId id="401" r:id="rId34"/>
    <p:sldId id="399" r:id="rId35"/>
    <p:sldId id="390" r:id="rId36"/>
    <p:sldId id="391" r:id="rId37"/>
    <p:sldId id="389" r:id="rId38"/>
    <p:sldId id="388" r:id="rId39"/>
    <p:sldId id="403" r:id="rId40"/>
    <p:sldId id="405" r:id="rId41"/>
    <p:sldId id="406" r:id="rId42"/>
    <p:sldId id="407" r:id="rId43"/>
    <p:sldId id="408" r:id="rId44"/>
    <p:sldId id="409" r:id="rId45"/>
    <p:sldId id="410" r:id="rId46"/>
    <p:sldId id="413" r:id="rId47"/>
    <p:sldId id="411" r:id="rId48"/>
    <p:sldId id="415" r:id="rId49"/>
    <p:sldId id="416" r:id="rId50"/>
    <p:sldId id="417" r:id="rId51"/>
    <p:sldId id="418" r:id="rId52"/>
    <p:sldId id="419" r:id="rId53"/>
    <p:sldId id="420" r:id="rId54"/>
    <p:sldId id="421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CA10"/>
    <a:srgbClr val="D0E0F4"/>
    <a:srgbClr val="CDDEF3"/>
    <a:srgbClr val="DAE7F6"/>
    <a:srgbClr val="006699"/>
    <a:srgbClr val="339933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78" autoAdjust="0"/>
    <p:restoredTop sz="90193" autoAdjust="0"/>
  </p:normalViewPr>
  <p:slideViewPr>
    <p:cSldViewPr snapToGrid="0" snapToObjects="1">
      <p:cViewPr varScale="1">
        <p:scale>
          <a:sx n="109" d="100"/>
          <a:sy n="109" d="100"/>
        </p:scale>
        <p:origin x="568" y="176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3672"/>
    </p:cViewPr>
  </p:sorterViewPr>
  <p:notesViewPr>
    <p:cSldViewPr snapToGrid="0" snapToObjects="1">
      <p:cViewPr>
        <p:scale>
          <a:sx n="75" d="100"/>
          <a:sy n="75" d="100"/>
        </p:scale>
        <p:origin x="-3616" y="-15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1A0945-2CB3-4660-B708-1D4E7E722C4D}" type="datetimeFigureOut">
              <a:rPr lang="en-US" smtClean="0"/>
              <a:t>1/4/16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F99843-7AD4-45F6-80BE-D352E281B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550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F99843-7AD4-45F6-80BE-D352E281B9A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51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5478-2043-4C61-B926-794BCF6CAE84}" type="datetimeFigureOut">
              <a:rPr lang="en-US" smtClean="0"/>
              <a:t>1/4/16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B81BE-38AF-4DD7-BD7B-6A732CEC2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129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5478-2043-4C61-B926-794BCF6CAE84}" type="datetimeFigureOut">
              <a:rPr lang="en-US" smtClean="0"/>
              <a:t>1/4/16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B81BE-38AF-4DD7-BD7B-6A732CEC2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596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5478-2043-4C61-B926-794BCF6CAE84}" type="datetimeFigureOut">
              <a:rPr lang="en-US" smtClean="0"/>
              <a:t>1/4/16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B81BE-38AF-4DD7-BD7B-6A732CEC2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034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5478-2043-4C61-B926-794BCF6CAE84}" type="datetimeFigureOut">
              <a:rPr lang="en-US" smtClean="0"/>
              <a:t>1/4/16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B81BE-38AF-4DD7-BD7B-6A732CEC2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689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5478-2043-4C61-B926-794BCF6CAE84}" type="datetimeFigureOut">
              <a:rPr lang="en-US" smtClean="0"/>
              <a:t>1/4/16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B81BE-38AF-4DD7-BD7B-6A732CEC2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82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5478-2043-4C61-B926-794BCF6CAE84}" type="datetimeFigureOut">
              <a:rPr lang="en-US" smtClean="0"/>
              <a:t>1/4/16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B81BE-38AF-4DD7-BD7B-6A732CEC2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342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5478-2043-4C61-B926-794BCF6CAE84}" type="datetimeFigureOut">
              <a:rPr lang="en-US" smtClean="0"/>
              <a:t>1/4/16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B81BE-38AF-4DD7-BD7B-6A732CEC2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431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5478-2043-4C61-B926-794BCF6CAE84}" type="datetimeFigureOut">
              <a:rPr lang="en-US" smtClean="0"/>
              <a:t>1/4/16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B81BE-38AF-4DD7-BD7B-6A732CEC2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444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5478-2043-4C61-B926-794BCF6CAE84}" type="datetimeFigureOut">
              <a:rPr lang="en-US" smtClean="0"/>
              <a:t>1/4/16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B81BE-38AF-4DD7-BD7B-6A732CEC2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02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5478-2043-4C61-B926-794BCF6CAE84}" type="datetimeFigureOut">
              <a:rPr lang="en-US" smtClean="0"/>
              <a:t>1/4/16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B81BE-38AF-4DD7-BD7B-6A732CEC2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569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5478-2043-4C61-B926-794BCF6CAE84}" type="datetimeFigureOut">
              <a:rPr lang="en-US" smtClean="0"/>
              <a:t>1/4/16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B81BE-38AF-4DD7-BD7B-6A732CEC2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54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AC5478-2043-4C61-B926-794BCF6CAE84}" type="datetimeFigureOut">
              <a:rPr lang="en-US" smtClean="0"/>
              <a:t>1/4/16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B81BE-38AF-4DD7-BD7B-6A732CEC2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712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kaplan@ufl.edu" TargetMode="External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6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Relationship Id="rId3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tiff"/><Relationship Id="rId5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jp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Relationship Id="rId3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Relationship Id="rId3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emf"/><Relationship Id="rId3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9.png"/><Relationship Id="rId5" Type="http://schemas.openxmlformats.org/officeDocument/2006/relationships/image" Target="../media/image68.jpeg"/><Relationship Id="rId6" Type="http://schemas.microsoft.com/office/2007/relationships/hdphoto" Target="../media/hdphoto2.wdp"/><Relationship Id="rId7" Type="http://schemas.openxmlformats.org/officeDocument/2006/relationships/image" Target="../media/image69.jpeg"/><Relationship Id="rId8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3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Relationship Id="rId3" Type="http://schemas.openxmlformats.org/officeDocument/2006/relationships/image" Target="../media/image8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4" Type="http://schemas.openxmlformats.org/officeDocument/2006/relationships/image" Target="../media/image95.png"/><Relationship Id="rId5" Type="http://schemas.openxmlformats.org/officeDocument/2006/relationships/image" Target="../media/image9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12.png"/><Relationship Id="rId6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28600" y="1447800"/>
            <a:ext cx="8686800" cy="1470025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3600" dirty="0" smtClean="0"/>
              <a:t>Course Overview and Introduction to </a:t>
            </a:r>
            <a:r>
              <a:rPr lang="en-US" sz="3600" dirty="0"/>
              <a:t>Wetland Treatment </a:t>
            </a:r>
            <a:r>
              <a:rPr lang="en-US" sz="3600" dirty="0" smtClean="0"/>
              <a:t>Systems</a:t>
            </a:r>
            <a:endParaRPr lang="en-US" sz="3600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228600" y="5531465"/>
            <a:ext cx="8686800" cy="104778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David Kaplan, Ph.D. </a:t>
            </a:r>
            <a:r>
              <a:rPr lang="en-US" sz="1800" dirty="0" smtClean="0">
                <a:solidFill>
                  <a:schemeClr val="tx1"/>
                </a:solidFill>
                <a:latin typeface="Calibri"/>
                <a:cs typeface="Calibri"/>
              </a:rPr>
              <a:t>(</a:t>
            </a:r>
            <a:r>
              <a:rPr lang="en-US" sz="1800" u="sng" dirty="0" smtClean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dkaplan@ufl.edu</a:t>
            </a:r>
            <a:r>
              <a:rPr lang="en-US" sz="1800" dirty="0" smtClean="0">
                <a:solidFill>
                  <a:schemeClr val="tx1"/>
                </a:solidFill>
                <a:latin typeface="Calibri"/>
                <a:cs typeface="Calibri"/>
              </a:rPr>
              <a:t>)</a:t>
            </a:r>
          </a:p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schemeClr val="tx1"/>
                </a:solidFill>
                <a:latin typeface="Calibri"/>
                <a:cs typeface="Calibri"/>
              </a:rPr>
              <a:t>UF Environmental Engineering Sciences</a:t>
            </a:r>
          </a:p>
          <a:p>
            <a:pPr>
              <a:spcBef>
                <a:spcPts val="0"/>
              </a:spcBef>
            </a:pPr>
            <a:r>
              <a:rPr lang="en-US" sz="1800" dirty="0" err="1" smtClean="0">
                <a:solidFill>
                  <a:schemeClr val="tx1"/>
                </a:solidFill>
                <a:latin typeface="Calibri"/>
                <a:cs typeface="Calibri"/>
              </a:rPr>
              <a:t>www.watershedecology.org</a:t>
            </a:r>
            <a:endParaRPr lang="en-US" sz="1800" dirty="0" smtClean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600" y="4016829"/>
            <a:ext cx="8686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 smtClean="0">
                <a:cs typeface="Arial" pitchFamily="34" charset="0"/>
              </a:rPr>
              <a:t>Wetland Design and Restoration (EES 6309)</a:t>
            </a:r>
          </a:p>
          <a:p>
            <a:pPr algn="ctr"/>
            <a:r>
              <a:rPr lang="en-US" sz="2400" i="1" dirty="0" smtClean="0">
                <a:latin typeface="+mj-lt"/>
                <a:cs typeface="Arial" pitchFamily="34" charset="0"/>
              </a:rPr>
              <a:t>Week 1</a:t>
            </a:r>
            <a:endParaRPr lang="en-US" sz="2400" i="1" dirty="0">
              <a:latin typeface="+mj-lt"/>
              <a:cs typeface="Arial" pitchFamily="34" charset="0"/>
            </a:endParaRPr>
          </a:p>
        </p:txBody>
      </p:sp>
      <p:pic>
        <p:nvPicPr>
          <p:cNvPr id="18" name="Picture 17" descr="uf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103395"/>
            <a:ext cx="2739939" cy="67917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9229" y="129492"/>
            <a:ext cx="3743495" cy="6302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6793670"/>
            <a:ext cx="9144000" cy="7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1026675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008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CFW -HTO Logo_darkerblue_fix.t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0" y="1"/>
            <a:ext cx="2333364" cy="93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82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93670"/>
            <a:ext cx="9144000" cy="7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201612"/>
            <a:ext cx="8991600" cy="86518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cs typeface="Arial" pitchFamily="34" charset="0"/>
              </a:rPr>
              <a:t>Today’s Lecture</a:t>
            </a:r>
            <a:endParaRPr lang="en-US" sz="3600" dirty="0">
              <a:cs typeface="Arial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865188"/>
            <a:ext cx="80772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008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0559" y="1276066"/>
            <a:ext cx="5182810" cy="474745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US" sz="2800" u="sng" dirty="0" smtClean="0"/>
              <a:t>Syllabus, administration, etc.</a:t>
            </a:r>
          </a:p>
          <a:p>
            <a:pPr marL="342900" indent="225425">
              <a:spcAft>
                <a:spcPts val="300"/>
              </a:spcAft>
              <a:buFont typeface="Arial"/>
              <a:buChar char="•"/>
            </a:pPr>
            <a:r>
              <a:rPr lang="en-US" sz="2800" dirty="0" smtClean="0"/>
              <a:t>Schedule, field trips</a:t>
            </a:r>
            <a:endParaRPr lang="en-US" sz="2800" dirty="0"/>
          </a:p>
          <a:p>
            <a:pPr marL="342900" indent="225425">
              <a:spcAft>
                <a:spcPts val="300"/>
              </a:spcAft>
              <a:buFont typeface="Arial"/>
              <a:buChar char="•"/>
            </a:pPr>
            <a:r>
              <a:rPr lang="en-US" sz="2800" dirty="0" smtClean="0"/>
              <a:t>Textbook and readings</a:t>
            </a:r>
            <a:endParaRPr lang="en-US" sz="2800" dirty="0"/>
          </a:p>
          <a:p>
            <a:pPr marL="342900" indent="225425">
              <a:spcAft>
                <a:spcPts val="300"/>
              </a:spcAft>
              <a:buFont typeface="Arial"/>
              <a:buChar char="•"/>
            </a:pPr>
            <a:r>
              <a:rPr lang="en-US" sz="2800" dirty="0" smtClean="0"/>
              <a:t>Assignments</a:t>
            </a:r>
          </a:p>
          <a:p>
            <a:pPr marL="342900">
              <a:spcAft>
                <a:spcPts val="300"/>
              </a:spcAft>
            </a:pPr>
            <a:endParaRPr lang="en-US" sz="2800" dirty="0"/>
          </a:p>
          <a:p>
            <a:pPr marL="338138" indent="-338138">
              <a:spcAft>
                <a:spcPts val="300"/>
              </a:spcAft>
              <a:buFont typeface="+mj-lt"/>
              <a:buAutoNum type="arabicPeriod" startAt="2"/>
            </a:pPr>
            <a:r>
              <a:rPr lang="en-US" sz="2800" u="sng" dirty="0" smtClean="0"/>
              <a:t>Introduction to WTS</a:t>
            </a:r>
          </a:p>
          <a:p>
            <a:pPr marL="342900" lvl="1" indent="225425">
              <a:spcAft>
                <a:spcPts val="300"/>
              </a:spcAft>
              <a:buFont typeface="Arial"/>
              <a:buChar char="•"/>
            </a:pPr>
            <a:r>
              <a:rPr lang="en-US" sz="2800" dirty="0" smtClean="0"/>
              <a:t>Why WQ Treatment?</a:t>
            </a:r>
          </a:p>
          <a:p>
            <a:pPr marL="342900" lvl="1" indent="225425">
              <a:spcAft>
                <a:spcPts val="300"/>
              </a:spcAft>
              <a:buFont typeface="Arial"/>
              <a:buChar char="•"/>
            </a:pPr>
            <a:r>
              <a:rPr lang="en-US" sz="2800" dirty="0" smtClean="0"/>
              <a:t>WTS History</a:t>
            </a:r>
          </a:p>
          <a:p>
            <a:pPr marL="342900" lvl="1" indent="225425">
              <a:spcAft>
                <a:spcPts val="300"/>
              </a:spcAft>
              <a:buFont typeface="Arial"/>
              <a:buChar char="•"/>
            </a:pPr>
            <a:r>
              <a:rPr lang="en-US" sz="2800" dirty="0" smtClean="0"/>
              <a:t>WTS Types</a:t>
            </a:r>
          </a:p>
          <a:p>
            <a:pPr marL="342900" lvl="1" indent="225425">
              <a:spcAft>
                <a:spcPts val="300"/>
              </a:spcAft>
              <a:buFont typeface="Arial"/>
              <a:buChar char="•"/>
            </a:pPr>
            <a:r>
              <a:rPr lang="en-US" sz="2800" dirty="0" smtClean="0"/>
              <a:t>Applications</a:t>
            </a:r>
            <a:endParaRPr lang="en-US" sz="2800" dirty="0"/>
          </a:p>
        </p:txBody>
      </p:sp>
      <p:pic>
        <p:nvPicPr>
          <p:cNvPr id="8" name="Picture 7" descr="Natura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9539" y="1067599"/>
            <a:ext cx="3912704" cy="52169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967782" y="6284537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Natural WTS: Hardeeville, SC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32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93670"/>
            <a:ext cx="9144000" cy="7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201612"/>
            <a:ext cx="8991600" cy="86518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cs typeface="Arial" pitchFamily="34" charset="0"/>
              </a:rPr>
              <a:t>Communication</a:t>
            </a:r>
            <a:endParaRPr lang="en-US" sz="3600" dirty="0">
              <a:cs typeface="Arial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865188"/>
            <a:ext cx="80772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008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063" y="1372844"/>
            <a:ext cx="4085073" cy="502463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340062" y="6366083"/>
            <a:ext cx="1544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 Gary Larson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7356" y="1354998"/>
            <a:ext cx="438464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Class website (UF e-Learning)</a:t>
            </a:r>
            <a:r>
              <a:rPr lang="en-US" sz="2400" dirty="0"/>
              <a:t>: https://</a:t>
            </a:r>
            <a:r>
              <a:rPr lang="en-US" sz="2400" dirty="0" err="1" smtClean="0"/>
              <a:t>lss.at.ufl.edu</a:t>
            </a:r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b="1" u="sng" dirty="0" smtClean="0"/>
              <a:t>Course </a:t>
            </a:r>
            <a:r>
              <a:rPr lang="en-US" sz="2400" b="1" u="sng" dirty="0"/>
              <a:t>e-mail</a:t>
            </a:r>
            <a:r>
              <a:rPr lang="en-US" sz="2400" dirty="0"/>
              <a:t>: </a:t>
            </a:r>
            <a:r>
              <a:rPr lang="en-US" sz="2400" dirty="0" smtClean="0"/>
              <a:t>Please use </a:t>
            </a:r>
            <a:r>
              <a:rPr lang="en-US" sz="2400" dirty="0"/>
              <a:t>e-Learning for </a:t>
            </a:r>
            <a:r>
              <a:rPr lang="en-US" sz="2400" b="1" u="sng" dirty="0" smtClean="0"/>
              <a:t>ALL</a:t>
            </a:r>
            <a:r>
              <a:rPr lang="en-US" sz="2400" dirty="0" smtClean="0"/>
              <a:t> correspondence. Set up forwarding. I usually reply within 24 hours.</a:t>
            </a:r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b="1" u="sng" dirty="0" smtClean="0"/>
              <a:t>Office </a:t>
            </a:r>
            <a:r>
              <a:rPr lang="en-US" sz="2400" b="1" u="sng" dirty="0"/>
              <a:t>Hours: </a:t>
            </a:r>
            <a:endParaRPr lang="en-US" sz="2400" b="1" u="sng" dirty="0" smtClean="0"/>
          </a:p>
          <a:p>
            <a:r>
              <a:rPr lang="en-US" sz="2400" dirty="0" smtClean="0"/>
              <a:t>Immediately </a:t>
            </a:r>
            <a:r>
              <a:rPr lang="en-US" sz="2400" dirty="0"/>
              <a:t>after class and by appointment (6 Phelps Lab)</a:t>
            </a:r>
          </a:p>
        </p:txBody>
      </p:sp>
    </p:spTree>
    <p:extLst>
      <p:ext uri="{BB962C8B-B14F-4D97-AF65-F5344CB8AC3E}">
        <p14:creationId xmlns:p14="http://schemas.microsoft.com/office/powerpoint/2010/main" val="30638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93670"/>
            <a:ext cx="9144000" cy="7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201612"/>
            <a:ext cx="8991600" cy="86518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cs typeface="Arial" pitchFamily="34" charset="0"/>
              </a:rPr>
              <a:t>Schedule</a:t>
            </a:r>
            <a:endParaRPr lang="en-US" sz="3600" dirty="0">
              <a:cs typeface="Arial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865188"/>
            <a:ext cx="80772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008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402"/>
          <a:stretch/>
        </p:blipFill>
        <p:spPr>
          <a:xfrm>
            <a:off x="2158194" y="304800"/>
            <a:ext cx="6952898" cy="636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24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93670"/>
            <a:ext cx="9144000" cy="7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201612"/>
            <a:ext cx="8991600" cy="86518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cs typeface="Arial" pitchFamily="34" charset="0"/>
              </a:rPr>
              <a:t>Field Trips</a:t>
            </a:r>
            <a:endParaRPr lang="en-US" sz="3600" dirty="0">
              <a:cs typeface="Arial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865188"/>
            <a:ext cx="80772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008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91494" y="1432075"/>
            <a:ext cx="4585306" cy="461664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US" sz="2800" dirty="0" smtClean="0"/>
              <a:t>Sweetwater Branch/</a:t>
            </a:r>
            <a:r>
              <a:rPr lang="en-US" sz="2800" dirty="0" err="1" smtClean="0"/>
              <a:t>Paynes</a:t>
            </a:r>
            <a:r>
              <a:rPr lang="en-US" sz="2800" dirty="0" smtClean="0"/>
              <a:t> Prairie Enhancement Wetland (Gainesville) &amp; Waldo Treatment Wetlands</a:t>
            </a:r>
          </a:p>
          <a:p>
            <a:pPr>
              <a:spcAft>
                <a:spcPts val="300"/>
              </a:spcAft>
            </a:pPr>
            <a:endParaRPr lang="en-US" sz="2800" dirty="0" smtClean="0"/>
          </a:p>
          <a:p>
            <a:pPr>
              <a:spcAft>
                <a:spcPts val="300"/>
              </a:spcAft>
            </a:pPr>
            <a:endParaRPr lang="en-US" sz="2800" dirty="0" smtClean="0"/>
          </a:p>
          <a:p>
            <a:pPr marL="349250" indent="-349250">
              <a:spcAft>
                <a:spcPts val="300"/>
              </a:spcAft>
              <a:buFont typeface="+mj-lt"/>
              <a:buAutoNum type="arabicPeriod" startAt="2"/>
            </a:pPr>
            <a:r>
              <a:rPr lang="en-US" sz="2800" dirty="0" smtClean="0"/>
              <a:t>Central Florida WTS Tour</a:t>
            </a:r>
          </a:p>
          <a:p>
            <a:pPr marL="738188" indent="-277813">
              <a:buFont typeface="Arial"/>
              <a:buChar char="•"/>
            </a:pPr>
            <a:r>
              <a:rPr lang="en-US" sz="2200" dirty="0" smtClean="0"/>
              <a:t>Indian River County</a:t>
            </a:r>
          </a:p>
          <a:p>
            <a:pPr marL="738188" indent="-277813">
              <a:buFont typeface="Arial"/>
              <a:buChar char="•"/>
            </a:pPr>
            <a:r>
              <a:rPr lang="en-US" sz="2200" dirty="0" smtClean="0"/>
              <a:t>Brevard County</a:t>
            </a:r>
          </a:p>
          <a:p>
            <a:pPr marL="738188" indent="-277813">
              <a:buFont typeface="Arial"/>
              <a:buChar char="•"/>
            </a:pPr>
            <a:r>
              <a:rPr lang="en-US" sz="2200" dirty="0" smtClean="0"/>
              <a:t>Titusville Blue Heron</a:t>
            </a:r>
          </a:p>
          <a:p>
            <a:pPr marL="738188" indent="-277813">
              <a:buFont typeface="Arial"/>
              <a:buChar char="•"/>
            </a:pPr>
            <a:r>
              <a:rPr lang="en-US" sz="2200" dirty="0" smtClean="0"/>
              <a:t>Orlando Easterly (Iron Bridge)</a:t>
            </a:r>
            <a:endParaRPr lang="en-US" sz="2800" dirty="0" smtClean="0"/>
          </a:p>
        </p:txBody>
      </p:sp>
      <p:pic>
        <p:nvPicPr>
          <p:cNvPr id="3" name="Picture 2" descr="Sweetwater%20Branch%20130506002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3290" y="1211943"/>
            <a:ext cx="3429000" cy="264936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3290" y="4119336"/>
            <a:ext cx="3429000" cy="257175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38923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10425"/>
          <a:stretch/>
        </p:blipFill>
        <p:spPr>
          <a:xfrm>
            <a:off x="5623769" y="2423089"/>
            <a:ext cx="3391275" cy="19730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0" y="6793670"/>
            <a:ext cx="9144000" cy="7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201612"/>
            <a:ext cx="8991600" cy="86518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cs typeface="Arial" pitchFamily="34" charset="0"/>
              </a:rPr>
              <a:t>Textbook and Readings</a:t>
            </a:r>
            <a:endParaRPr lang="en-US" sz="3600" dirty="0">
              <a:cs typeface="Arial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865188"/>
            <a:ext cx="80772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008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417562"/>
            <a:ext cx="3798799" cy="49117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1514" y="1175805"/>
            <a:ext cx="3114780" cy="430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200" dirty="0" err="1" smtClean="0"/>
              <a:t>Kadlec</a:t>
            </a:r>
            <a:r>
              <a:rPr lang="en-US" sz="2200" dirty="0" smtClean="0"/>
              <a:t> and Wallace, 2009</a:t>
            </a:r>
            <a:endParaRPr lang="en-US" sz="2200" dirty="0"/>
          </a:p>
        </p:txBody>
      </p:sp>
      <p:sp>
        <p:nvSpPr>
          <p:cNvPr id="7" name="Explosion 1 6"/>
          <p:cNvSpPr/>
          <p:nvPr/>
        </p:nvSpPr>
        <p:spPr>
          <a:xfrm>
            <a:off x="2384835" y="3836816"/>
            <a:ext cx="2902272" cy="2902272"/>
          </a:xfrm>
          <a:prstGeom prst="irregularSeal1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E-Book Available for FREE!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12134"/>
          <a:stretch/>
        </p:blipFill>
        <p:spPr>
          <a:xfrm>
            <a:off x="5623769" y="189981"/>
            <a:ext cx="3391276" cy="20374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7075" y="4600472"/>
            <a:ext cx="3387969" cy="20840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5865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93670"/>
            <a:ext cx="9144000" cy="7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201612"/>
            <a:ext cx="8991600" cy="86518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cs typeface="Arial" pitchFamily="34" charset="0"/>
              </a:rPr>
              <a:t>Assignments – Participation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865188"/>
            <a:ext cx="80772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008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47" t="2546" r="12082" b="10702"/>
          <a:stretch/>
        </p:blipFill>
        <p:spPr>
          <a:xfrm>
            <a:off x="4732000" y="1327838"/>
            <a:ext cx="4222247" cy="256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87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93670"/>
            <a:ext cx="9144000" cy="7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201612"/>
            <a:ext cx="8991600" cy="86518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cs typeface="Arial" pitchFamily="34" charset="0"/>
              </a:rPr>
              <a:t>Assignments – Participation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865188"/>
            <a:ext cx="80772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008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074" y="1240971"/>
            <a:ext cx="3345543" cy="228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28073" y="4351686"/>
            <a:ext cx="3345543" cy="2353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0615" y="4346448"/>
            <a:ext cx="3563674" cy="2359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Plus 16"/>
          <p:cNvSpPr/>
          <p:nvPr/>
        </p:nvSpPr>
        <p:spPr>
          <a:xfrm>
            <a:off x="1676400" y="3555978"/>
            <a:ext cx="790470" cy="790470"/>
          </a:xfrm>
          <a:prstGeom prst="mathPlus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qual 19"/>
          <p:cNvSpPr/>
          <p:nvPr/>
        </p:nvSpPr>
        <p:spPr>
          <a:xfrm>
            <a:off x="4078418" y="5194052"/>
            <a:ext cx="734633" cy="734633"/>
          </a:xfrm>
          <a:prstGeom prst="mathEqual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47" t="2546" r="12082" b="10702"/>
          <a:stretch/>
        </p:blipFill>
        <p:spPr>
          <a:xfrm>
            <a:off x="4732000" y="1327838"/>
            <a:ext cx="4222247" cy="256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2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93670"/>
            <a:ext cx="9144000" cy="7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201612"/>
            <a:ext cx="8991600" cy="86518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cs typeface="Arial" pitchFamily="34" charset="0"/>
              </a:rPr>
              <a:t>Assignments – Participation</a:t>
            </a:r>
            <a:endParaRPr lang="en-US" sz="3600" dirty="0">
              <a:cs typeface="Arial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865188"/>
            <a:ext cx="80772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008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47" t="2546" r="12082" b="10702"/>
          <a:stretch/>
        </p:blipFill>
        <p:spPr>
          <a:xfrm>
            <a:off x="4732000" y="1327838"/>
            <a:ext cx="4222247" cy="25668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155706"/>
            <a:ext cx="8803474" cy="24363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922" y="1268411"/>
            <a:ext cx="3563674" cy="2359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298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465" y="4082480"/>
            <a:ext cx="8717146" cy="26536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793670"/>
            <a:ext cx="9144000" cy="7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201612"/>
            <a:ext cx="8991600" cy="86518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cs typeface="Arial" pitchFamily="34" charset="0"/>
              </a:rPr>
              <a:t>Assignments – Mini-Projects (aka HW)</a:t>
            </a:r>
            <a:endParaRPr lang="en-US" sz="3600" dirty="0">
              <a:cs typeface="Arial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865188"/>
            <a:ext cx="80772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008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47" t="2546" r="12082" b="10702"/>
          <a:stretch/>
        </p:blipFill>
        <p:spPr>
          <a:xfrm>
            <a:off x="4732000" y="1327838"/>
            <a:ext cx="4222247" cy="25668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5427" y="2735051"/>
            <a:ext cx="4157973" cy="16466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9250" indent="-349250">
              <a:spcAft>
                <a:spcPts val="600"/>
              </a:spcAft>
              <a:buFont typeface="+mj-lt"/>
              <a:buAutoNum type="arabicPeriod"/>
            </a:pPr>
            <a:r>
              <a:rPr lang="en-US" sz="2400" u="sng" dirty="0" smtClean="0"/>
              <a:t>Project 1</a:t>
            </a:r>
            <a:r>
              <a:rPr lang="en-US" sz="2400" dirty="0" smtClean="0"/>
              <a:t>: Wetland Hydrologic Assessment</a:t>
            </a:r>
          </a:p>
          <a:p>
            <a:pPr marL="349250" indent="-349250">
              <a:spcAft>
                <a:spcPts val="600"/>
              </a:spcAft>
              <a:buFont typeface="+mj-lt"/>
              <a:buAutoNum type="arabicPeriod"/>
            </a:pPr>
            <a:r>
              <a:rPr lang="en-US" sz="2400" u="sng" dirty="0" smtClean="0"/>
              <a:t>Project 2</a:t>
            </a:r>
            <a:r>
              <a:rPr lang="en-US" sz="2400" dirty="0" smtClean="0"/>
              <a:t>: </a:t>
            </a:r>
            <a:r>
              <a:rPr lang="en-US" sz="2400" dirty="0"/>
              <a:t>Wetland Design </a:t>
            </a:r>
            <a:r>
              <a:rPr lang="en-US" sz="2400" dirty="0" smtClean="0"/>
              <a:t>Tools and Using the NADB v.2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5427" y="1143000"/>
            <a:ext cx="4157973" cy="135421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79400" indent="-279400">
              <a:spcAft>
                <a:spcPts val="600"/>
              </a:spcAft>
              <a:buFont typeface="Arial"/>
              <a:buChar char="•"/>
            </a:pPr>
            <a:r>
              <a:rPr lang="en-US" sz="2400" dirty="0" smtClean="0"/>
              <a:t>Individual Work</a:t>
            </a:r>
          </a:p>
          <a:p>
            <a:pPr marL="279400" indent="-279400">
              <a:spcAft>
                <a:spcPts val="600"/>
              </a:spcAft>
              <a:buFont typeface="Arial"/>
              <a:buChar char="•"/>
            </a:pPr>
            <a:r>
              <a:rPr lang="en-US" sz="2400" dirty="0" smtClean="0"/>
              <a:t>Two Weeks to Complete</a:t>
            </a:r>
          </a:p>
          <a:p>
            <a:pPr marL="279400" indent="-279400">
              <a:spcAft>
                <a:spcPts val="600"/>
              </a:spcAft>
              <a:buFont typeface="Arial"/>
              <a:buChar char="•"/>
            </a:pPr>
            <a:r>
              <a:rPr lang="en-US" sz="2400" u="sng" dirty="0" smtClean="0"/>
              <a:t>Content, Format, Style</a:t>
            </a:r>
            <a:endParaRPr lang="en-US" sz="2400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7600743" y="6366760"/>
            <a:ext cx="139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Kaplan, 2007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7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93670"/>
            <a:ext cx="9144000" cy="7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201612"/>
            <a:ext cx="8991600" cy="86518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cs typeface="Arial" pitchFamily="34" charset="0"/>
              </a:rPr>
              <a:t>Assignments – Synthesis Paper</a:t>
            </a:r>
            <a:endParaRPr lang="en-US" sz="3600" dirty="0">
              <a:cs typeface="Arial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865188"/>
            <a:ext cx="80772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008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47" t="2546" r="12082" b="10702"/>
          <a:stretch/>
        </p:blipFill>
        <p:spPr>
          <a:xfrm>
            <a:off x="4732000" y="1327838"/>
            <a:ext cx="4222247" cy="25668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6321" y="4413185"/>
            <a:ext cx="8526679" cy="19389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lvl="0" indent="-342900">
              <a:spcAft>
                <a:spcPts val="600"/>
              </a:spcAft>
              <a:buFont typeface="Arial"/>
              <a:buChar char="•"/>
            </a:pPr>
            <a:r>
              <a:rPr lang="en-US" sz="2200" b="1" dirty="0" smtClean="0">
                <a:solidFill>
                  <a:schemeClr val="tx1"/>
                </a:solidFill>
              </a:rPr>
              <a:t>2</a:t>
            </a:r>
            <a:r>
              <a:rPr lang="en-US" sz="2200" b="1" dirty="0">
                <a:solidFill>
                  <a:schemeClr val="tx1"/>
                </a:solidFill>
              </a:rPr>
              <a:t>-</a:t>
            </a:r>
            <a:r>
              <a:rPr lang="en-US" sz="2200" b="1" dirty="0" smtClean="0">
                <a:solidFill>
                  <a:schemeClr val="tx1"/>
                </a:solidFill>
              </a:rPr>
              <a:t>paragraph </a:t>
            </a:r>
            <a:r>
              <a:rPr lang="en-US" sz="2200" b="1" dirty="0">
                <a:solidFill>
                  <a:schemeClr val="tx1"/>
                </a:solidFill>
              </a:rPr>
              <a:t>summary of your chosen topic </a:t>
            </a:r>
            <a:r>
              <a:rPr lang="en-US" sz="2200" b="1" dirty="0" smtClean="0">
                <a:solidFill>
                  <a:schemeClr val="tx1"/>
                </a:solidFill>
              </a:rPr>
              <a:t>due </a:t>
            </a:r>
            <a:r>
              <a:rPr lang="en-US" sz="2200" b="1" dirty="0" smtClean="0">
                <a:solidFill>
                  <a:schemeClr val="tx1"/>
                </a:solidFill>
              </a:rPr>
              <a:t>February 2</a:t>
            </a:r>
            <a:r>
              <a:rPr lang="en-US" sz="2200" b="1" baseline="30000" dirty="0" smtClean="0">
                <a:solidFill>
                  <a:schemeClr val="tx1"/>
                </a:solidFill>
              </a:rPr>
              <a:t>nd</a:t>
            </a:r>
            <a:endParaRPr lang="en-US" sz="2200" dirty="0">
              <a:solidFill>
                <a:schemeClr val="tx1"/>
              </a:solidFill>
            </a:endParaRPr>
          </a:p>
          <a:p>
            <a:pPr marL="342900" lvl="0" indent="-342900">
              <a:spcAft>
                <a:spcPts val="600"/>
              </a:spcAft>
              <a:buFont typeface="Arial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Identify potential topics by compiling a list of 5-10 recent </a:t>
            </a:r>
            <a:r>
              <a:rPr lang="en-US" sz="2200" dirty="0" smtClean="0">
                <a:solidFill>
                  <a:schemeClr val="tx1"/>
                </a:solidFill>
              </a:rPr>
              <a:t>(</a:t>
            </a:r>
            <a:r>
              <a:rPr lang="en-US" sz="2200" b="1" dirty="0" smtClean="0">
                <a:solidFill>
                  <a:srgbClr val="FF0000"/>
                </a:solidFill>
              </a:rPr>
              <a:t>2005</a:t>
            </a:r>
            <a:r>
              <a:rPr lang="en-US" sz="2200" b="1" dirty="0" smtClean="0">
                <a:solidFill>
                  <a:schemeClr val="tx1"/>
                </a:solidFill>
              </a:rPr>
              <a:t> </a:t>
            </a:r>
            <a:r>
              <a:rPr lang="en-US" sz="2200" b="1" dirty="0" smtClean="0">
                <a:solidFill>
                  <a:srgbClr val="FF0000"/>
                </a:solidFill>
              </a:rPr>
              <a:t>or </a:t>
            </a:r>
            <a:r>
              <a:rPr lang="en-US" sz="2200" b="1" dirty="0">
                <a:solidFill>
                  <a:srgbClr val="FF0000"/>
                </a:solidFill>
              </a:rPr>
              <a:t>later</a:t>
            </a:r>
            <a:r>
              <a:rPr lang="en-US" sz="2200" dirty="0">
                <a:solidFill>
                  <a:schemeClr val="tx1"/>
                </a:solidFill>
              </a:rPr>
              <a:t>) references about an emerging theme or </a:t>
            </a:r>
            <a:r>
              <a:rPr lang="en-US" sz="2200" dirty="0" smtClean="0">
                <a:solidFill>
                  <a:schemeClr val="tx1"/>
                </a:solidFill>
              </a:rPr>
              <a:t>application</a:t>
            </a:r>
            <a:endParaRPr lang="en-US" sz="2200" dirty="0" smtClean="0">
              <a:solidFill>
                <a:schemeClr val="tx1"/>
              </a:solidFill>
            </a:endParaRPr>
          </a:p>
          <a:p>
            <a:pPr marL="342900" lvl="0" indent="-342900">
              <a:spcAft>
                <a:spcPts val="600"/>
              </a:spcAft>
              <a:buFont typeface="Arial"/>
              <a:buChar char="•"/>
            </a:pPr>
            <a:r>
              <a:rPr lang="en-US" sz="2200" b="1" u="sng" dirty="0" smtClean="0">
                <a:solidFill>
                  <a:schemeClr val="tx1"/>
                </a:solidFill>
              </a:rPr>
              <a:t>START </a:t>
            </a:r>
            <a:r>
              <a:rPr lang="en-US" sz="2200" b="1" u="sng" dirty="0">
                <a:solidFill>
                  <a:schemeClr val="tx1"/>
                </a:solidFill>
              </a:rPr>
              <a:t>EARLY</a:t>
            </a:r>
            <a:r>
              <a:rPr lang="en-US" sz="2200" b="1" dirty="0">
                <a:solidFill>
                  <a:schemeClr val="tx1"/>
                </a:solidFill>
              </a:rPr>
              <a:t>—the paper and project </a:t>
            </a:r>
            <a:r>
              <a:rPr lang="en-US" sz="2200" b="1" dirty="0" smtClean="0">
                <a:solidFill>
                  <a:schemeClr val="tx1"/>
                </a:solidFill>
              </a:rPr>
              <a:t>are </a:t>
            </a:r>
            <a:r>
              <a:rPr lang="en-US" sz="2200" b="1" dirty="0">
                <a:solidFill>
                  <a:schemeClr val="tx1"/>
                </a:solidFill>
              </a:rPr>
              <a:t>both due near the end of the </a:t>
            </a:r>
            <a:r>
              <a:rPr lang="en-US" sz="2200" b="1" dirty="0" smtClean="0">
                <a:solidFill>
                  <a:schemeClr val="tx1"/>
                </a:solidFill>
              </a:rPr>
              <a:t>semester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6321" y="1179942"/>
            <a:ext cx="4183279" cy="24622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8925" indent="-288925">
              <a:spcAft>
                <a:spcPts val="600"/>
              </a:spcAft>
              <a:buFont typeface="Arial"/>
              <a:buChar char="•"/>
            </a:pPr>
            <a:r>
              <a:rPr lang="en-US" sz="2400" dirty="0" smtClean="0"/>
              <a:t>Focused on </a:t>
            </a:r>
            <a:r>
              <a:rPr lang="en-US" sz="2400" i="1" dirty="0" smtClean="0"/>
              <a:t>emerging topics</a:t>
            </a:r>
            <a:r>
              <a:rPr lang="en-US" sz="2400" dirty="0" smtClean="0"/>
              <a:t> in </a:t>
            </a:r>
            <a:r>
              <a:rPr lang="en-US" sz="2400" dirty="0" smtClean="0"/>
              <a:t>wetland </a:t>
            </a:r>
            <a:r>
              <a:rPr lang="en-US" sz="2400" dirty="0"/>
              <a:t>restoration or WTS</a:t>
            </a:r>
          </a:p>
          <a:p>
            <a:pPr marL="288925" indent="-288925">
              <a:spcAft>
                <a:spcPts val="600"/>
              </a:spcAft>
              <a:buFont typeface="Arial"/>
              <a:buChar char="•"/>
            </a:pPr>
            <a:r>
              <a:rPr lang="en-US" sz="2400" u="sng" dirty="0" smtClean="0"/>
              <a:t>Original</a:t>
            </a:r>
            <a:r>
              <a:rPr lang="en-US" sz="2400" dirty="0" smtClean="0"/>
              <a:t> </a:t>
            </a:r>
            <a:r>
              <a:rPr lang="en-US" sz="2400" dirty="0" smtClean="0"/>
              <a:t>figures are strongly </a:t>
            </a:r>
            <a:r>
              <a:rPr lang="en-US" sz="2400" dirty="0" smtClean="0"/>
              <a:t>encouraged</a:t>
            </a:r>
          </a:p>
          <a:p>
            <a:pPr marL="288925" indent="-288925">
              <a:spcAft>
                <a:spcPts val="600"/>
              </a:spcAft>
              <a:buFont typeface="Arial"/>
              <a:buChar char="•"/>
            </a:pPr>
            <a:r>
              <a:rPr lang="en-US" sz="2400" dirty="0" smtClean="0"/>
              <a:t>8-10 pages (double-spaced, references excluded)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05938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865188"/>
            <a:ext cx="80772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008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0" y="6793670"/>
            <a:ext cx="9144000" cy="7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52400" y="201612"/>
            <a:ext cx="8991600" cy="86518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cs typeface="Arial" pitchFamily="34" charset="0"/>
              </a:rPr>
              <a:t>Wetland </a:t>
            </a:r>
            <a:r>
              <a:rPr lang="en-US" sz="3200" b="1" dirty="0" smtClean="0">
                <a:cs typeface="Arial" pitchFamily="34" charset="0"/>
              </a:rPr>
              <a:t>Design</a:t>
            </a:r>
            <a:r>
              <a:rPr lang="en-US" sz="3200" dirty="0" smtClean="0">
                <a:cs typeface="Arial" pitchFamily="34" charset="0"/>
              </a:rPr>
              <a:t> and Restoration</a:t>
            </a:r>
            <a:endParaRPr lang="en-US" sz="3200" dirty="0"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5846" y="6078415"/>
            <a:ext cx="372225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Word cloud built from the </a:t>
            </a:r>
            <a:r>
              <a:rPr lang="en-US" sz="1600" b="1" i="1" dirty="0" smtClean="0"/>
              <a:t>Ecological Engineering</a:t>
            </a:r>
            <a:r>
              <a:rPr lang="en-US" sz="1600" i="1" dirty="0" smtClean="0"/>
              <a:t> </a:t>
            </a:r>
            <a:r>
              <a:rPr lang="en-US" sz="1600" dirty="0" smtClean="0"/>
              <a:t>RSS feed via www.wordle.net</a:t>
            </a:r>
            <a:endParaRPr lang="en-US" sz="160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489405" y="1893841"/>
            <a:ext cx="4957902" cy="34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3616"/>
          <a:stretch/>
        </p:blipFill>
        <p:spPr>
          <a:xfrm>
            <a:off x="3862930" y="1645995"/>
            <a:ext cx="5058331" cy="3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37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93670"/>
            <a:ext cx="9144000" cy="7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201612"/>
            <a:ext cx="8991600" cy="86518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/>
              <a:t>Assignments </a:t>
            </a:r>
            <a:r>
              <a:rPr lang="en-US" sz="3200" dirty="0" smtClean="0"/>
              <a:t>– </a:t>
            </a:r>
            <a:r>
              <a:rPr lang="en-US" sz="3200" dirty="0" smtClean="0">
                <a:cs typeface="Arial" pitchFamily="34" charset="0"/>
              </a:rPr>
              <a:t>Semester </a:t>
            </a:r>
            <a:r>
              <a:rPr lang="en-US" sz="3200" dirty="0" smtClean="0">
                <a:cs typeface="Arial" pitchFamily="34" charset="0"/>
              </a:rPr>
              <a:t>Project &amp; Presentation</a:t>
            </a:r>
            <a:endParaRPr lang="en-US" sz="3200" dirty="0">
              <a:cs typeface="Arial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865188"/>
            <a:ext cx="80772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008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47" t="2546" r="12082" b="10702"/>
          <a:stretch/>
        </p:blipFill>
        <p:spPr>
          <a:xfrm>
            <a:off x="4732000" y="1327838"/>
            <a:ext cx="4222247" cy="256683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5508" y="4237222"/>
            <a:ext cx="3830056" cy="2505938"/>
            <a:chOff x="3635739" y="1417639"/>
            <a:chExt cx="4559529" cy="298322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91562" y="1417639"/>
              <a:ext cx="4503706" cy="276656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635739" y="4139249"/>
              <a:ext cx="313757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100" dirty="0" smtClean="0">
                  <a:solidFill>
                    <a:prstClr val="black"/>
                  </a:solidFill>
                </a:rPr>
                <a:t>http://</a:t>
              </a:r>
              <a:r>
                <a:rPr lang="en-US" sz="1100" dirty="0" err="1" smtClean="0">
                  <a:solidFill>
                    <a:prstClr val="black"/>
                  </a:solidFill>
                </a:rPr>
                <a:t>www.sms.si.edu</a:t>
              </a:r>
              <a:r>
                <a:rPr lang="en-US" sz="1100" dirty="0" smtClean="0">
                  <a:solidFill>
                    <a:prstClr val="black"/>
                  </a:solidFill>
                </a:rPr>
                <a:t>/</a:t>
              </a:r>
              <a:r>
                <a:rPr lang="en-US" sz="1100" dirty="0" err="1" smtClean="0">
                  <a:solidFill>
                    <a:prstClr val="black"/>
                  </a:solidFill>
                </a:rPr>
                <a:t>irlspec</a:t>
              </a:r>
              <a:r>
                <a:rPr lang="en-US" sz="1100" dirty="0" smtClean="0">
                  <a:solidFill>
                    <a:prstClr val="black"/>
                  </a:solidFill>
                </a:rPr>
                <a:t>/</a:t>
              </a:r>
              <a:r>
                <a:rPr lang="en-US" sz="1100" dirty="0" err="1" smtClean="0">
                  <a:solidFill>
                    <a:prstClr val="black"/>
                  </a:solidFill>
                </a:rPr>
                <a:t>Impoundments.htm</a:t>
              </a:r>
              <a:endParaRPr lang="en-US" sz="11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220735"/>
            <a:ext cx="4179912" cy="2429310"/>
          </a:xfrm>
          <a:prstGeom prst="rect">
            <a:avLst/>
          </a:prstGeom>
        </p:spPr>
      </p:pic>
      <p:pic>
        <p:nvPicPr>
          <p:cNvPr id="16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-1235" r="-2091"/>
          <a:stretch/>
        </p:blipFill>
        <p:spPr>
          <a:xfrm>
            <a:off x="105508" y="945435"/>
            <a:ext cx="3352800" cy="3131674"/>
          </a:xfrm>
        </p:spPr>
      </p:pic>
    </p:spTree>
    <p:extLst>
      <p:ext uri="{BB962C8B-B14F-4D97-AF65-F5344CB8AC3E}">
        <p14:creationId xmlns:p14="http://schemas.microsoft.com/office/powerpoint/2010/main" val="427611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93670"/>
            <a:ext cx="9144000" cy="7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201612"/>
            <a:ext cx="8991600" cy="86518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cs typeface="Arial" pitchFamily="34" charset="0"/>
              </a:rPr>
              <a:t>Assignments – Exams</a:t>
            </a:r>
            <a:endParaRPr lang="en-US" sz="3600" dirty="0">
              <a:cs typeface="Arial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865188"/>
            <a:ext cx="80772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008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47" t="2546" r="12082" b="10702"/>
          <a:stretch/>
        </p:blipFill>
        <p:spPr>
          <a:xfrm>
            <a:off x="4732000" y="1327838"/>
            <a:ext cx="4222247" cy="25668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6321" y="1179942"/>
            <a:ext cx="4183279" cy="14619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8925" indent="-288925">
              <a:spcAft>
                <a:spcPts val="600"/>
              </a:spcAft>
              <a:buFont typeface="Arial"/>
              <a:buChar char="•"/>
            </a:pPr>
            <a:r>
              <a:rPr lang="en-US" sz="2800" dirty="0" smtClean="0"/>
              <a:t>Mid-term Exam – </a:t>
            </a:r>
            <a:r>
              <a:rPr lang="en-US" sz="2800" dirty="0" smtClean="0"/>
              <a:t>February 25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</a:t>
            </a:r>
            <a:r>
              <a:rPr lang="en-US" sz="2800" dirty="0" smtClean="0"/>
              <a:t>(in class)</a:t>
            </a:r>
          </a:p>
          <a:p>
            <a:pPr marL="288925" indent="-288925">
              <a:spcAft>
                <a:spcPts val="600"/>
              </a:spcAft>
              <a:buFont typeface="Arial"/>
              <a:buChar char="•"/>
            </a:pPr>
            <a:r>
              <a:rPr lang="en-US" sz="2800" dirty="0" smtClean="0"/>
              <a:t>No Final Exam!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2971800"/>
            <a:ext cx="3733800" cy="36765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0800000" flipV="1">
            <a:off x="4581728" y="4267200"/>
            <a:ext cx="4181272" cy="226215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342900" indent="-342900">
              <a:spcAft>
                <a:spcPts val="300"/>
              </a:spcAft>
              <a:buFont typeface="+mj-lt"/>
              <a:buAutoNum type="arabicPeriod"/>
              <a:defRPr sz="28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indent="0" algn="ctr">
              <a:spcBef>
                <a:spcPts val="300"/>
              </a:spcBef>
              <a:spcAft>
                <a:spcPts val="1500"/>
              </a:spcAft>
              <a:buNone/>
            </a:pPr>
            <a:r>
              <a:rPr lang="en-US" sz="2400" u="sng" dirty="0" smtClean="0"/>
              <a:t>Questions?</a:t>
            </a:r>
            <a:endParaRPr lang="en-US" sz="2400" u="sng" dirty="0"/>
          </a:p>
          <a:p>
            <a:pPr marL="0" indent="0">
              <a:spcBef>
                <a:spcPts val="300"/>
              </a:spcBef>
              <a:spcAft>
                <a:spcPts val="1500"/>
              </a:spcAft>
              <a:buNone/>
            </a:pPr>
            <a:endParaRPr lang="en-US" sz="2400" u="sng" dirty="0" smtClean="0"/>
          </a:p>
          <a:p>
            <a:pPr marL="0" indent="0">
              <a:spcBef>
                <a:spcPts val="300"/>
              </a:spcBef>
              <a:spcAft>
                <a:spcPts val="1500"/>
              </a:spcAft>
              <a:buNone/>
            </a:pPr>
            <a:endParaRPr lang="en-US" sz="2400" u="sng" dirty="0"/>
          </a:p>
          <a:p>
            <a:pPr marL="0" indent="0">
              <a:spcBef>
                <a:spcPts val="300"/>
              </a:spcBef>
              <a:spcAft>
                <a:spcPts val="1500"/>
              </a:spcAft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5568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793670"/>
            <a:ext cx="9144000" cy="7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4" y="262788"/>
            <a:ext cx="8744658" cy="475181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224165" y="5230606"/>
            <a:ext cx="52733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"Take A Break, Why Not!"  February 2007</a:t>
            </a:r>
            <a:endParaRPr lang="en-US" dirty="0"/>
          </a:p>
          <a:p>
            <a:r>
              <a:rPr lang="en-US" dirty="0"/>
              <a:t>96"x48" Catalog #</a:t>
            </a:r>
            <a:r>
              <a:rPr lang="en-US" dirty="0" smtClean="0"/>
              <a:t>1427 </a:t>
            </a:r>
            <a:r>
              <a:rPr lang="en-US" b="1" dirty="0" smtClean="0"/>
              <a:t>$200</a:t>
            </a:r>
            <a:r>
              <a:rPr lang="en-US" dirty="0" smtClean="0"/>
              <a:t> </a:t>
            </a:r>
            <a:r>
              <a:rPr lang="en-US" dirty="0"/>
              <a:t>(shipping not available)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51762" y="6498722"/>
            <a:ext cx="45783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http://</a:t>
            </a:r>
            <a:r>
              <a:rPr lang="en-US" sz="1200" dirty="0" err="1" smtClean="0"/>
              <a:t>derekerdman.com</a:t>
            </a:r>
            <a:r>
              <a:rPr lang="en-US" sz="1200" dirty="0" smtClean="0"/>
              <a:t>/</a:t>
            </a:r>
            <a:r>
              <a:rPr lang="en-US" sz="1200" dirty="0" err="1" smtClean="0"/>
              <a:t>lup</a:t>
            </a:r>
            <a:r>
              <a:rPr lang="en-US" sz="1200" dirty="0" smtClean="0"/>
              <a:t>/</a:t>
            </a:r>
            <a:r>
              <a:rPr lang="en-US" sz="1200" dirty="0" err="1" smtClean="0"/>
              <a:t>pntgs</a:t>
            </a:r>
            <a:r>
              <a:rPr lang="en-US" sz="1200" dirty="0" smtClean="0"/>
              <a:t>/5/</a:t>
            </a:r>
            <a:r>
              <a:rPr lang="en-US" sz="1200" dirty="0" err="1" smtClean="0"/>
              <a:t>take_a_break_why_not.htm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8478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93670"/>
            <a:ext cx="9144000" cy="7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201612"/>
            <a:ext cx="8991600" cy="86518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cs typeface="Arial" pitchFamily="34" charset="0"/>
              </a:rPr>
              <a:t>Introduction</a:t>
            </a:r>
            <a:r>
              <a:rPr lang="en-US" sz="3200" dirty="0">
                <a:cs typeface="Arial" pitchFamily="34" charset="0"/>
              </a:rPr>
              <a:t> to Wetland Treatment Systems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865188"/>
            <a:ext cx="80772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008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81000" y="1584230"/>
            <a:ext cx="4572000" cy="43011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6075" lvl="1" indent="-346075">
              <a:spcAft>
                <a:spcPts val="300"/>
              </a:spcAft>
              <a:buFont typeface="Arial"/>
              <a:buChar char="•"/>
            </a:pPr>
            <a:r>
              <a:rPr lang="en-US" sz="3200" dirty="0" smtClean="0">
                <a:solidFill>
                  <a:srgbClr val="000000"/>
                </a:solidFill>
              </a:rPr>
              <a:t>Why WQ Treatment?</a:t>
            </a:r>
          </a:p>
          <a:p>
            <a:pPr marL="346075" lvl="1" indent="-346075">
              <a:spcAft>
                <a:spcPts val="300"/>
              </a:spcAft>
              <a:buFont typeface="Arial"/>
              <a:buChar char="•"/>
            </a:pPr>
            <a:r>
              <a:rPr lang="en-US" sz="3200" dirty="0" smtClean="0">
                <a:solidFill>
                  <a:srgbClr val="000000"/>
                </a:solidFill>
              </a:rPr>
              <a:t>WTS History</a:t>
            </a:r>
            <a:endParaRPr lang="en-US" sz="3200" dirty="0">
              <a:solidFill>
                <a:srgbClr val="000000"/>
              </a:solidFill>
            </a:endParaRPr>
          </a:p>
          <a:p>
            <a:pPr marL="346075" lvl="1" indent="-346075">
              <a:spcAft>
                <a:spcPts val="300"/>
              </a:spcAft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</a:rPr>
              <a:t>WTS Types</a:t>
            </a:r>
          </a:p>
          <a:p>
            <a:pPr marL="346075" lvl="1" indent="-346075">
              <a:spcAft>
                <a:spcPts val="300"/>
              </a:spcAft>
              <a:buFont typeface="Arial"/>
              <a:buChar char="•"/>
            </a:pPr>
            <a:r>
              <a:rPr lang="en-US" sz="3200" dirty="0" smtClean="0">
                <a:solidFill>
                  <a:srgbClr val="000000"/>
                </a:solidFill>
              </a:rPr>
              <a:t>Applications</a:t>
            </a:r>
          </a:p>
          <a:p>
            <a:pPr lvl="2" indent="-457200">
              <a:spcAft>
                <a:spcPts val="300"/>
              </a:spcAft>
              <a:buFont typeface="Lucida Grande"/>
              <a:buChar char="-"/>
            </a:pPr>
            <a:r>
              <a:rPr lang="en-US" sz="3200" dirty="0" smtClean="0">
                <a:solidFill>
                  <a:srgbClr val="000000"/>
                </a:solidFill>
              </a:rPr>
              <a:t>Municipal</a:t>
            </a:r>
          </a:p>
          <a:p>
            <a:pPr lvl="2" indent="-457200">
              <a:spcAft>
                <a:spcPts val="300"/>
              </a:spcAft>
              <a:buFont typeface="Lucida Grande"/>
              <a:buChar char="-"/>
            </a:pPr>
            <a:r>
              <a:rPr lang="en-US" sz="3200" dirty="0" smtClean="0">
                <a:solidFill>
                  <a:srgbClr val="000000"/>
                </a:solidFill>
              </a:rPr>
              <a:t>Stormwater</a:t>
            </a:r>
          </a:p>
          <a:p>
            <a:pPr lvl="2" indent="-457200">
              <a:spcAft>
                <a:spcPts val="300"/>
              </a:spcAft>
              <a:buFont typeface="Lucida Grande"/>
              <a:buChar char="-"/>
            </a:pPr>
            <a:r>
              <a:rPr lang="en-US" sz="3200" dirty="0" smtClean="0">
                <a:solidFill>
                  <a:srgbClr val="000000"/>
                </a:solidFill>
              </a:rPr>
              <a:t>Industrial</a:t>
            </a:r>
          </a:p>
          <a:p>
            <a:pPr lvl="2" indent="-457200">
              <a:spcAft>
                <a:spcPts val="300"/>
              </a:spcAft>
              <a:buFont typeface="Lucida Grande"/>
              <a:buChar char="-"/>
            </a:pPr>
            <a:r>
              <a:rPr lang="en-US" sz="3200" dirty="0" smtClean="0">
                <a:solidFill>
                  <a:srgbClr val="000000"/>
                </a:solidFill>
              </a:rPr>
              <a:t>Agricultural</a:t>
            </a: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6138"/>
          <a:stretch/>
        </p:blipFill>
        <p:spPr bwMode="auto">
          <a:xfrm>
            <a:off x="5410200" y="1584229"/>
            <a:ext cx="3352800" cy="388780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5381339" y="5472034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Outfall of a constructed WTS: Patterson, GA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17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0531" y="1175777"/>
            <a:ext cx="3633146" cy="246912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0" y="6793670"/>
            <a:ext cx="9144000" cy="7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201612"/>
            <a:ext cx="8991600" cy="86518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cs typeface="Arial" pitchFamily="34" charset="0"/>
              </a:rPr>
              <a:t>Introduction to Wetland Treatment Systems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865188"/>
            <a:ext cx="80772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008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P121072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6437" y="4020008"/>
            <a:ext cx="3636987" cy="240167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418732" y="6371387"/>
            <a:ext cx="2460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Lake Santa Fe, August 2008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6198937" y="3332362"/>
            <a:ext cx="26597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http://</a:t>
            </a:r>
            <a:r>
              <a:rPr lang="en-US" sz="1400" dirty="0" err="1">
                <a:solidFill>
                  <a:schemeClr val="bg1"/>
                </a:solidFill>
              </a:rPr>
              <a:t>shipbright.wordpress.com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72235" y="1129172"/>
            <a:ext cx="4572000" cy="5847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6075" lvl="1" indent="-346075">
              <a:spcAft>
                <a:spcPts val="300"/>
              </a:spcAft>
              <a:buFont typeface="Arial"/>
              <a:buChar char="•"/>
            </a:pPr>
            <a:r>
              <a:rPr lang="en-US" sz="3200" dirty="0" smtClean="0">
                <a:solidFill>
                  <a:srgbClr val="000000"/>
                </a:solidFill>
              </a:rPr>
              <a:t>Why WQ Treatment?</a:t>
            </a:r>
          </a:p>
        </p:txBody>
      </p:sp>
    </p:spTree>
    <p:extLst>
      <p:ext uri="{BB962C8B-B14F-4D97-AF65-F5344CB8AC3E}">
        <p14:creationId xmlns:p14="http://schemas.microsoft.com/office/powerpoint/2010/main" val="417188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0531" y="1175777"/>
            <a:ext cx="3633146" cy="246912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0" y="6793670"/>
            <a:ext cx="9144000" cy="7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201612"/>
            <a:ext cx="8991600" cy="86518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cs typeface="Arial" pitchFamily="34" charset="0"/>
              </a:rPr>
              <a:t>Introduction to Wetland Treatment Systems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865188"/>
            <a:ext cx="80772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008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6198937" y="3332362"/>
            <a:ext cx="26597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http://</a:t>
            </a:r>
            <a:r>
              <a:rPr lang="en-US" sz="1400" dirty="0" err="1">
                <a:solidFill>
                  <a:schemeClr val="bg1"/>
                </a:solidFill>
              </a:rPr>
              <a:t>shipbright.wordpress.com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</a:p>
        </p:txBody>
      </p:sp>
      <p:pic>
        <p:nvPicPr>
          <p:cNvPr id="5" name="Picture 4" descr="P121072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6437" y="4020008"/>
            <a:ext cx="3636987" cy="240167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418732" y="6371387"/>
            <a:ext cx="2460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Lake Santa Fe, August 2008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266966" y="2778982"/>
            <a:ext cx="4572000" cy="18543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400" u="sng" dirty="0" smtClean="0"/>
              <a:t>Pollution Sources</a:t>
            </a:r>
            <a:r>
              <a:rPr lang="en-US" sz="2400" dirty="0" smtClean="0"/>
              <a:t>:</a:t>
            </a:r>
          </a:p>
          <a:p>
            <a:pPr marL="285750" indent="-231775">
              <a:buFont typeface="Arial"/>
              <a:buChar char="•"/>
            </a:pPr>
            <a:r>
              <a:rPr lang="en-US" sz="2200" dirty="0" smtClean="0"/>
              <a:t>Residential/commercial wastewater</a:t>
            </a:r>
          </a:p>
          <a:p>
            <a:pPr marL="285750" indent="-231775">
              <a:buFont typeface="Arial"/>
              <a:buChar char="•"/>
            </a:pPr>
            <a:r>
              <a:rPr lang="en-US" sz="2200" dirty="0" smtClean="0"/>
              <a:t>Stormwater (point and NPS)</a:t>
            </a:r>
          </a:p>
          <a:p>
            <a:pPr marL="285750" indent="-231775">
              <a:buFont typeface="Arial"/>
              <a:buChar char="•"/>
            </a:pPr>
            <a:r>
              <a:rPr lang="en-US" sz="2200" dirty="0" smtClean="0"/>
              <a:t>Agricultural wastewater</a:t>
            </a:r>
          </a:p>
          <a:p>
            <a:pPr marL="285750" indent="-231775">
              <a:buFont typeface="Arial"/>
              <a:buChar char="•"/>
            </a:pPr>
            <a:r>
              <a:rPr lang="en-US" sz="2200" dirty="0" smtClean="0"/>
              <a:t>Industrial wastewater</a:t>
            </a:r>
            <a:endParaRPr lang="en-US" sz="2200" dirty="0"/>
          </a:p>
        </p:txBody>
      </p:sp>
      <p:sp>
        <p:nvSpPr>
          <p:cNvPr id="14" name="TextBox 13"/>
          <p:cNvSpPr txBox="1"/>
          <p:nvPr/>
        </p:nvSpPr>
        <p:spPr>
          <a:xfrm>
            <a:off x="272235" y="1776223"/>
            <a:ext cx="4572000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2575" indent="-282575">
              <a:buFont typeface="+mj-lt"/>
              <a:buAutoNum type="arabicPeriod"/>
            </a:pPr>
            <a:r>
              <a:rPr lang="en-US" sz="2400" dirty="0" smtClean="0"/>
              <a:t>Human Health</a:t>
            </a:r>
          </a:p>
          <a:p>
            <a:pPr marL="282575" indent="-282575">
              <a:buFont typeface="+mj-lt"/>
              <a:buAutoNum type="arabicPeriod"/>
            </a:pPr>
            <a:r>
              <a:rPr lang="en-US" sz="2400" dirty="0" smtClean="0"/>
              <a:t>Environmental Health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274383" y="4796355"/>
            <a:ext cx="4572000" cy="185435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400" u="sng" dirty="0" smtClean="0"/>
              <a:t>Types of Pollution:</a:t>
            </a:r>
            <a:endParaRPr lang="en-US" sz="2400" dirty="0" smtClean="0"/>
          </a:p>
          <a:p>
            <a:pPr marL="285750" indent="-231775">
              <a:buFont typeface="Arial"/>
              <a:buChar char="•"/>
            </a:pPr>
            <a:r>
              <a:rPr lang="en-US" sz="2200" dirty="0" smtClean="0"/>
              <a:t>Solids, sediment</a:t>
            </a:r>
          </a:p>
          <a:p>
            <a:pPr marL="285750" indent="-231775">
              <a:buFont typeface="Arial"/>
              <a:buChar char="•"/>
            </a:pPr>
            <a:r>
              <a:rPr lang="en-US" sz="2200" dirty="0" smtClean="0"/>
              <a:t>Pathogens</a:t>
            </a:r>
          </a:p>
          <a:p>
            <a:pPr marL="285750" indent="-231775">
              <a:buFont typeface="Arial"/>
              <a:buChar char="•"/>
            </a:pPr>
            <a:r>
              <a:rPr lang="en-US" sz="2200" dirty="0" smtClean="0"/>
              <a:t>Nutrients</a:t>
            </a:r>
          </a:p>
          <a:p>
            <a:pPr marL="285750" indent="-231775">
              <a:buFont typeface="Arial"/>
              <a:buChar char="•"/>
            </a:pPr>
            <a:r>
              <a:rPr lang="en-US" sz="2200" dirty="0" smtClean="0"/>
              <a:t>Toxins</a:t>
            </a:r>
            <a:endParaRPr lang="en-US" sz="2200" dirty="0"/>
          </a:p>
        </p:txBody>
      </p:sp>
      <p:sp>
        <p:nvSpPr>
          <p:cNvPr id="13" name="Rectangle 12"/>
          <p:cNvSpPr/>
          <p:nvPr/>
        </p:nvSpPr>
        <p:spPr>
          <a:xfrm>
            <a:off x="272235" y="1129172"/>
            <a:ext cx="4572000" cy="5847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6075" lvl="1" indent="-346075">
              <a:spcAft>
                <a:spcPts val="300"/>
              </a:spcAft>
              <a:buFont typeface="Arial"/>
              <a:buChar char="•"/>
            </a:pPr>
            <a:r>
              <a:rPr lang="en-US" sz="3200" dirty="0" smtClean="0">
                <a:solidFill>
                  <a:srgbClr val="000000"/>
                </a:solidFill>
              </a:rPr>
              <a:t>Why WQ Treatment?</a:t>
            </a:r>
          </a:p>
        </p:txBody>
      </p:sp>
    </p:spTree>
    <p:extLst>
      <p:ext uri="{BB962C8B-B14F-4D97-AF65-F5344CB8AC3E}">
        <p14:creationId xmlns:p14="http://schemas.microsoft.com/office/powerpoint/2010/main" val="31014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93670"/>
            <a:ext cx="9144000" cy="7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201612"/>
            <a:ext cx="8991600" cy="86518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cs typeface="Arial" pitchFamily="34" charset="0"/>
              </a:rPr>
              <a:t>Introduction to Wetland Treatment Systems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865188"/>
            <a:ext cx="80772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008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35" y="1872432"/>
            <a:ext cx="8694014" cy="19597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0449" y="4267200"/>
            <a:ext cx="3267362" cy="187230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53" y="3952487"/>
            <a:ext cx="5019747" cy="273720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72235" y="6368024"/>
            <a:ext cx="24040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soundbook.soundkeeper.org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7715799" y="1553736"/>
            <a:ext cx="12792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 Knight, 2007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272235" y="1129172"/>
            <a:ext cx="4572000" cy="5847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6075" lvl="1" indent="-346075">
              <a:spcAft>
                <a:spcPts val="300"/>
              </a:spcAft>
              <a:buFont typeface="Arial"/>
              <a:buChar char="•"/>
            </a:pPr>
            <a:r>
              <a:rPr lang="en-US" sz="3200" dirty="0" smtClean="0">
                <a:solidFill>
                  <a:srgbClr val="000000"/>
                </a:solidFill>
              </a:rPr>
              <a:t>Why WQ Treatment?</a:t>
            </a:r>
          </a:p>
        </p:txBody>
      </p:sp>
    </p:spTree>
    <p:extLst>
      <p:ext uri="{BB962C8B-B14F-4D97-AF65-F5344CB8AC3E}">
        <p14:creationId xmlns:p14="http://schemas.microsoft.com/office/powerpoint/2010/main" val="162348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4842" y="4835553"/>
            <a:ext cx="2112905" cy="18463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0" y="6793670"/>
            <a:ext cx="9144000" cy="7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201612"/>
            <a:ext cx="8991600" cy="86518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cs typeface="Arial" pitchFamily="34" charset="0"/>
              </a:rPr>
              <a:t>Introduction to Wetland Treatment Systems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865188"/>
            <a:ext cx="80772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008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72235" y="1129172"/>
            <a:ext cx="4572000" cy="5847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6075" lvl="1" indent="-346075">
              <a:spcAft>
                <a:spcPts val="300"/>
              </a:spcAft>
              <a:buFont typeface="Arial"/>
              <a:buChar char="•"/>
            </a:pPr>
            <a:r>
              <a:rPr lang="en-US" sz="3200" dirty="0" smtClean="0">
                <a:solidFill>
                  <a:srgbClr val="000000"/>
                </a:solidFill>
              </a:rPr>
              <a:t>Why WQ Treatment?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2233" y="1714876"/>
            <a:ext cx="6433367" cy="4962898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33363" indent="-179388">
              <a:buFont typeface="Arial"/>
              <a:buChar char="•"/>
            </a:pPr>
            <a:r>
              <a:rPr lang="en-US" sz="2100" u="sng" dirty="0"/>
              <a:t>Residential/commercial - “Municipal”</a:t>
            </a:r>
          </a:p>
          <a:p>
            <a:pPr marL="568325" lvl="1" indent="-222250">
              <a:buFont typeface="Lucida Grande"/>
              <a:buChar char="-"/>
            </a:pPr>
            <a:r>
              <a:rPr lang="en-US" sz="2100" dirty="0"/>
              <a:t>230 to 380 liters/person/day</a:t>
            </a:r>
          </a:p>
          <a:p>
            <a:pPr marL="568325" lvl="1" indent="-222250">
              <a:buFont typeface="Lucida Grande"/>
              <a:buChar char="-"/>
            </a:pPr>
            <a:r>
              <a:rPr lang="en-US" sz="2100" dirty="0"/>
              <a:t>15,600 permitted </a:t>
            </a:r>
            <a:r>
              <a:rPr lang="en-US" sz="2100" dirty="0" smtClean="0"/>
              <a:t>facilities in US</a:t>
            </a:r>
            <a:endParaRPr lang="en-US" sz="2100" dirty="0"/>
          </a:p>
          <a:p>
            <a:pPr marL="568325" lvl="1" indent="-222250">
              <a:spcAft>
                <a:spcPts val="900"/>
              </a:spcAft>
              <a:buFont typeface="Lucida Grande"/>
              <a:buChar char="-"/>
            </a:pPr>
            <a:r>
              <a:rPr lang="en-US" sz="2100" dirty="0"/>
              <a:t>30,000 MGD </a:t>
            </a:r>
            <a:r>
              <a:rPr lang="en-US" sz="2100" dirty="0">
                <a:sym typeface="Wingdings"/>
              </a:rPr>
              <a:t> </a:t>
            </a:r>
            <a:r>
              <a:rPr lang="en-US" sz="2100" b="1" dirty="0">
                <a:sym typeface="Wingdings"/>
              </a:rPr>
              <a:t>30 BGD(!)</a:t>
            </a:r>
            <a:endParaRPr lang="en-US" sz="2100" b="1" dirty="0"/>
          </a:p>
          <a:p>
            <a:pPr marL="233363" indent="-179388">
              <a:buFont typeface="Arial"/>
              <a:buChar char="•"/>
            </a:pPr>
            <a:r>
              <a:rPr lang="en-US" sz="2100" u="sng" dirty="0"/>
              <a:t>Stormwater (point and NPS)</a:t>
            </a:r>
          </a:p>
          <a:p>
            <a:pPr marL="568325" lvl="1" indent="-222250">
              <a:buFont typeface="Lucida Grande"/>
              <a:buChar char="-"/>
            </a:pPr>
            <a:r>
              <a:rPr lang="en-US" sz="2100" dirty="0"/>
              <a:t>HUGE volumes</a:t>
            </a:r>
          </a:p>
          <a:p>
            <a:pPr marL="568325" lvl="1" indent="-222250">
              <a:spcAft>
                <a:spcPts val="900"/>
              </a:spcAft>
              <a:buFont typeface="Lucida Grande"/>
              <a:buChar char="-"/>
            </a:pPr>
            <a:r>
              <a:rPr lang="en-US" sz="2100" dirty="0"/>
              <a:t>80% of pollutants in surface waters</a:t>
            </a:r>
          </a:p>
          <a:p>
            <a:pPr marL="233363" indent="-179388">
              <a:buFont typeface="Arial"/>
              <a:buChar char="•"/>
            </a:pPr>
            <a:r>
              <a:rPr lang="en-US" sz="2100" u="sng" dirty="0"/>
              <a:t>Agricultural wastewater</a:t>
            </a:r>
          </a:p>
          <a:p>
            <a:pPr marL="568325" lvl="1" indent="-222250">
              <a:buFont typeface="Lucida Grande"/>
              <a:buChar char="-"/>
            </a:pPr>
            <a:r>
              <a:rPr lang="en-US" sz="2100" b="1" dirty="0"/>
              <a:t>Cattle</a:t>
            </a:r>
            <a:r>
              <a:rPr lang="en-US" sz="2100" dirty="0"/>
              <a:t>: 24 kg/animal/day * 100x10</a:t>
            </a:r>
            <a:r>
              <a:rPr lang="en-US" sz="2100" baseline="30000" dirty="0"/>
              <a:t>6</a:t>
            </a:r>
            <a:r>
              <a:rPr lang="en-US" sz="2100" dirty="0"/>
              <a:t> cows</a:t>
            </a:r>
          </a:p>
          <a:p>
            <a:pPr marL="568325" lvl="1" indent="-222250">
              <a:buFont typeface="Lucida Grande"/>
              <a:buChar char="-"/>
            </a:pPr>
            <a:r>
              <a:rPr lang="en-US" sz="2100" b="1" dirty="0"/>
              <a:t>Swine</a:t>
            </a:r>
            <a:r>
              <a:rPr lang="en-US" sz="2100" dirty="0"/>
              <a:t>: 2.7 kg/animal/day * 56x10</a:t>
            </a:r>
            <a:r>
              <a:rPr lang="en-US" sz="2100" baseline="30000" dirty="0"/>
              <a:t>6</a:t>
            </a:r>
            <a:r>
              <a:rPr lang="en-US" sz="2100" dirty="0"/>
              <a:t> pigs</a:t>
            </a:r>
          </a:p>
          <a:p>
            <a:pPr marL="568325" lvl="1" indent="-222250">
              <a:spcAft>
                <a:spcPts val="900"/>
              </a:spcAft>
              <a:buFont typeface="Lucida Grande"/>
              <a:buChar char="-"/>
            </a:pPr>
            <a:r>
              <a:rPr lang="en-US" sz="2100" b="1" dirty="0"/>
              <a:t>Poultry</a:t>
            </a:r>
            <a:r>
              <a:rPr lang="en-US" sz="2100" dirty="0"/>
              <a:t>: 0.3 kg/animal/day * 390x10</a:t>
            </a:r>
            <a:r>
              <a:rPr lang="en-US" sz="2100" baseline="30000" dirty="0"/>
              <a:t>6</a:t>
            </a:r>
            <a:r>
              <a:rPr lang="en-US" sz="2100" dirty="0"/>
              <a:t> chickens</a:t>
            </a:r>
          </a:p>
          <a:p>
            <a:pPr marL="233363" indent="-179388">
              <a:buFont typeface="Arial"/>
              <a:buChar char="•"/>
            </a:pPr>
            <a:r>
              <a:rPr lang="en-US" sz="2100" u="sng" dirty="0" smtClean="0"/>
              <a:t>Industrial </a:t>
            </a:r>
            <a:r>
              <a:rPr lang="en-US" sz="2100" u="sng" dirty="0"/>
              <a:t>wastewater</a:t>
            </a:r>
          </a:p>
          <a:p>
            <a:pPr marL="568325" lvl="1" indent="-222250">
              <a:buFont typeface="Lucida Grande"/>
              <a:buChar char="-"/>
            </a:pPr>
            <a:r>
              <a:rPr lang="en-US" sz="2100" dirty="0"/>
              <a:t>Chemical, pulp/paper, food processing, petroleum</a:t>
            </a:r>
          </a:p>
          <a:p>
            <a:pPr marL="568325" lvl="1" indent="-222250">
              <a:buFont typeface="Lucida Grande"/>
              <a:buChar char="-"/>
            </a:pPr>
            <a:r>
              <a:rPr lang="en-US" sz="2100" u="sng" dirty="0"/>
              <a:t>Example</a:t>
            </a:r>
            <a:r>
              <a:rPr lang="en-US" sz="2100" dirty="0"/>
              <a:t>: 1890 MGD from US oil and gas</a:t>
            </a:r>
          </a:p>
        </p:txBody>
      </p:sp>
      <p:sp>
        <p:nvSpPr>
          <p:cNvPr id="7" name="Rectangle 6"/>
          <p:cNvSpPr/>
          <p:nvPr/>
        </p:nvSpPr>
        <p:spPr>
          <a:xfrm>
            <a:off x="7067856" y="6477297"/>
            <a:ext cx="19969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</a:rPr>
              <a:t>http://</a:t>
            </a:r>
            <a:r>
              <a:rPr lang="en-US" sz="1000" dirty="0" err="1">
                <a:solidFill>
                  <a:srgbClr val="FFFFFF"/>
                </a:solidFill>
              </a:rPr>
              <a:t>blog.oxforddictionaries.com</a:t>
            </a:r>
            <a:endParaRPr lang="en-US" sz="1000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0464" y="1175777"/>
            <a:ext cx="2518800" cy="19872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131515" y="2535347"/>
            <a:ext cx="1856232" cy="21186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Rectangle 20"/>
          <p:cNvSpPr/>
          <p:nvPr/>
        </p:nvSpPr>
        <p:spPr>
          <a:xfrm>
            <a:off x="5282477" y="2919441"/>
            <a:ext cx="17876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http://</a:t>
            </a:r>
            <a:r>
              <a:rPr lang="en-US" sz="1200" dirty="0" err="1">
                <a:solidFill>
                  <a:srgbClr val="FFFFFF"/>
                </a:solidFill>
              </a:rPr>
              <a:t>mukto-mona.com</a:t>
            </a:r>
            <a:r>
              <a:rPr lang="en-US" sz="1200" dirty="0">
                <a:solidFill>
                  <a:srgbClr val="FFFFFF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41491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93670"/>
            <a:ext cx="9144000" cy="7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201612"/>
            <a:ext cx="8991600" cy="86518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cs typeface="Arial" pitchFamily="34" charset="0"/>
              </a:rPr>
              <a:t>Introduction to Wetland Treatment Systems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865188"/>
            <a:ext cx="80772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008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224217" y="2919441"/>
            <a:ext cx="17876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http://</a:t>
            </a:r>
            <a:r>
              <a:rPr lang="en-US" sz="1200" dirty="0" err="1">
                <a:solidFill>
                  <a:srgbClr val="FFFFFF"/>
                </a:solidFill>
              </a:rPr>
              <a:t>mukto-mona.com</a:t>
            </a:r>
            <a:r>
              <a:rPr lang="en-US" sz="1200" dirty="0">
                <a:solidFill>
                  <a:srgbClr val="FFFFFF"/>
                </a:solidFill>
              </a:rPr>
              <a:t>/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4842" y="4835553"/>
            <a:ext cx="2112905" cy="18463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7067856" y="6477297"/>
            <a:ext cx="19969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</a:rPr>
              <a:t>http://</a:t>
            </a:r>
            <a:r>
              <a:rPr lang="en-US" sz="1000" dirty="0" err="1">
                <a:solidFill>
                  <a:srgbClr val="FFFFFF"/>
                </a:solidFill>
              </a:rPr>
              <a:t>blog.oxforddictionaries.com</a:t>
            </a:r>
            <a:endParaRPr lang="en-US" sz="1000" dirty="0">
              <a:solidFill>
                <a:srgbClr val="FFFFFF"/>
              </a:solidFill>
            </a:endParaRPr>
          </a:p>
        </p:txBody>
      </p:sp>
      <p:pic>
        <p:nvPicPr>
          <p:cNvPr id="16" name="Picture 15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131515" y="2535347"/>
            <a:ext cx="1856232" cy="21186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272235" y="1129172"/>
            <a:ext cx="4572000" cy="5847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6075" lvl="1" indent="-346075">
              <a:spcAft>
                <a:spcPts val="300"/>
              </a:spcAft>
              <a:buFont typeface="Arial"/>
              <a:buChar char="•"/>
            </a:pPr>
            <a:r>
              <a:rPr lang="en-US" sz="3200" dirty="0" smtClean="0">
                <a:solidFill>
                  <a:srgbClr val="000000"/>
                </a:solidFill>
              </a:rPr>
              <a:t>Why WQ Treatment?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2233" y="1714876"/>
            <a:ext cx="6433367" cy="4962898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33363" indent="-179388">
              <a:buFont typeface="Arial"/>
              <a:buChar char="•"/>
            </a:pPr>
            <a:r>
              <a:rPr lang="en-US" sz="2100" u="sng" dirty="0"/>
              <a:t>Residential/commercial - “Municipal”</a:t>
            </a:r>
          </a:p>
          <a:p>
            <a:pPr marL="568325" lvl="1" indent="-222250">
              <a:buFont typeface="Lucida Grande"/>
              <a:buChar char="-"/>
            </a:pPr>
            <a:r>
              <a:rPr lang="en-US" sz="2100" dirty="0"/>
              <a:t>230 to 380 liters/person/day</a:t>
            </a:r>
          </a:p>
          <a:p>
            <a:pPr marL="568325" lvl="1" indent="-222250">
              <a:buFont typeface="Lucida Grande"/>
              <a:buChar char="-"/>
            </a:pPr>
            <a:r>
              <a:rPr lang="en-US" sz="2100" dirty="0"/>
              <a:t>15,600 permitted facilities in US</a:t>
            </a:r>
          </a:p>
          <a:p>
            <a:pPr marL="568325" lvl="1" indent="-222250">
              <a:spcAft>
                <a:spcPts val="900"/>
              </a:spcAft>
              <a:buFont typeface="Lucida Grande"/>
              <a:buChar char="-"/>
            </a:pPr>
            <a:r>
              <a:rPr lang="en-US" sz="2100" dirty="0"/>
              <a:t>30,000 MGD </a:t>
            </a:r>
            <a:r>
              <a:rPr lang="en-US" sz="2100" dirty="0">
                <a:sym typeface="Wingdings"/>
              </a:rPr>
              <a:t> </a:t>
            </a:r>
            <a:r>
              <a:rPr lang="en-US" sz="2100" b="1" dirty="0">
                <a:sym typeface="Wingdings"/>
              </a:rPr>
              <a:t>30 BGD(!)</a:t>
            </a:r>
            <a:endParaRPr lang="en-US" sz="2100" b="1" dirty="0"/>
          </a:p>
          <a:p>
            <a:pPr marL="233363" indent="-179388">
              <a:buFont typeface="Arial"/>
              <a:buChar char="•"/>
            </a:pPr>
            <a:r>
              <a:rPr lang="en-US" sz="2100" u="sng" dirty="0"/>
              <a:t>Stormwater (point and NPS)</a:t>
            </a:r>
          </a:p>
          <a:p>
            <a:pPr marL="568325" lvl="1" indent="-222250">
              <a:buFont typeface="Lucida Grande"/>
              <a:buChar char="-"/>
            </a:pPr>
            <a:r>
              <a:rPr lang="en-US" sz="2100" dirty="0"/>
              <a:t>HUGE volumes</a:t>
            </a:r>
          </a:p>
          <a:p>
            <a:pPr marL="568325" lvl="1" indent="-222250">
              <a:spcAft>
                <a:spcPts val="900"/>
              </a:spcAft>
              <a:buFont typeface="Lucida Grande"/>
              <a:buChar char="-"/>
            </a:pPr>
            <a:r>
              <a:rPr lang="en-US" sz="2100" dirty="0"/>
              <a:t>80% of pollutants in surface waters</a:t>
            </a:r>
          </a:p>
          <a:p>
            <a:pPr marL="233363" indent="-179388">
              <a:buFont typeface="Arial"/>
              <a:buChar char="•"/>
            </a:pPr>
            <a:r>
              <a:rPr lang="en-US" sz="2100" u="sng" dirty="0"/>
              <a:t>Agricultural wastewater</a:t>
            </a:r>
          </a:p>
          <a:p>
            <a:pPr marL="568325" lvl="1" indent="-222250">
              <a:buFont typeface="Lucida Grande"/>
              <a:buChar char="-"/>
            </a:pPr>
            <a:r>
              <a:rPr lang="en-US" sz="2100" b="1" dirty="0"/>
              <a:t>Cattle</a:t>
            </a:r>
            <a:r>
              <a:rPr lang="en-US" sz="2100" dirty="0"/>
              <a:t>: 24 kg/animal/day * </a:t>
            </a:r>
            <a:r>
              <a:rPr lang="en-US" sz="2100" dirty="0" smtClean="0"/>
              <a:t>100x10</a:t>
            </a:r>
            <a:r>
              <a:rPr lang="en-US" sz="2100" baseline="30000" dirty="0" smtClean="0"/>
              <a:t>6</a:t>
            </a:r>
            <a:r>
              <a:rPr lang="en-US" sz="2100" dirty="0" smtClean="0"/>
              <a:t> </a:t>
            </a:r>
            <a:r>
              <a:rPr lang="en-US" sz="2100" dirty="0"/>
              <a:t>cows</a:t>
            </a:r>
          </a:p>
          <a:p>
            <a:pPr marL="568325" lvl="1" indent="-222250">
              <a:buFont typeface="Lucida Grande"/>
              <a:buChar char="-"/>
            </a:pPr>
            <a:r>
              <a:rPr lang="en-US" sz="2100" b="1" dirty="0"/>
              <a:t>Swine</a:t>
            </a:r>
            <a:r>
              <a:rPr lang="en-US" sz="2100" dirty="0"/>
              <a:t>: 2.7 kg/animal/day * 56x10</a:t>
            </a:r>
            <a:r>
              <a:rPr lang="en-US" sz="2100" baseline="30000" dirty="0"/>
              <a:t>6</a:t>
            </a:r>
            <a:r>
              <a:rPr lang="en-US" sz="2100" dirty="0" smtClean="0"/>
              <a:t> </a:t>
            </a:r>
            <a:r>
              <a:rPr lang="en-US" sz="2100" dirty="0"/>
              <a:t>pigs</a:t>
            </a:r>
          </a:p>
          <a:p>
            <a:pPr marL="568325" lvl="1" indent="-222250">
              <a:spcAft>
                <a:spcPts val="900"/>
              </a:spcAft>
              <a:buFont typeface="Lucida Grande"/>
              <a:buChar char="-"/>
            </a:pPr>
            <a:r>
              <a:rPr lang="en-US" sz="2100" b="1" dirty="0"/>
              <a:t>Poultry</a:t>
            </a:r>
            <a:r>
              <a:rPr lang="en-US" sz="2100" dirty="0"/>
              <a:t>: 0.3 kg/animal/day * 390x10</a:t>
            </a:r>
            <a:r>
              <a:rPr lang="en-US" sz="2100" baseline="30000" dirty="0"/>
              <a:t>6</a:t>
            </a:r>
            <a:r>
              <a:rPr lang="en-US" sz="2100" dirty="0" smtClean="0"/>
              <a:t> </a:t>
            </a:r>
            <a:r>
              <a:rPr lang="en-US" sz="2100" dirty="0"/>
              <a:t>chickens</a:t>
            </a:r>
          </a:p>
          <a:p>
            <a:pPr marL="233363" indent="-179388">
              <a:buFont typeface="Arial"/>
              <a:buChar char="•"/>
            </a:pPr>
            <a:r>
              <a:rPr lang="en-US" sz="2100" u="sng" dirty="0"/>
              <a:t>Industrial wastewater</a:t>
            </a:r>
          </a:p>
          <a:p>
            <a:pPr marL="568325" lvl="1" indent="-222250">
              <a:buFont typeface="Lucida Grande"/>
              <a:buChar char="-"/>
            </a:pPr>
            <a:r>
              <a:rPr lang="en-US" sz="2100" dirty="0"/>
              <a:t>Chemical, pulp/paper, food processing, petroleum</a:t>
            </a:r>
          </a:p>
          <a:p>
            <a:pPr marL="568325" lvl="1" indent="-222250">
              <a:buFont typeface="Lucida Grande"/>
              <a:buChar char="-"/>
            </a:pPr>
            <a:r>
              <a:rPr lang="en-US" sz="2100" u="sng" dirty="0"/>
              <a:t>Example</a:t>
            </a:r>
            <a:r>
              <a:rPr lang="en-US" sz="2100" dirty="0"/>
              <a:t>: 1890 MGD from US oil and gas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0464" y="1175777"/>
            <a:ext cx="2518800" cy="19872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Rectangle 20"/>
          <p:cNvSpPr/>
          <p:nvPr/>
        </p:nvSpPr>
        <p:spPr>
          <a:xfrm>
            <a:off x="5282477" y="2919441"/>
            <a:ext cx="17876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http://</a:t>
            </a:r>
            <a:r>
              <a:rPr lang="en-US" sz="1200" dirty="0" err="1">
                <a:solidFill>
                  <a:srgbClr val="FFFFFF"/>
                </a:solidFill>
              </a:rPr>
              <a:t>mukto-mona.com</a:t>
            </a:r>
            <a:r>
              <a:rPr lang="en-US" sz="1200" dirty="0">
                <a:solidFill>
                  <a:srgbClr val="FFFFFF"/>
                </a:solidFill>
              </a:rPr>
              <a:t>/</a:t>
            </a:r>
          </a:p>
        </p:txBody>
      </p:sp>
      <p:sp>
        <p:nvSpPr>
          <p:cNvPr id="5" name="Explosion 1 4"/>
          <p:cNvSpPr/>
          <p:nvPr/>
        </p:nvSpPr>
        <p:spPr>
          <a:xfrm>
            <a:off x="5486400" y="1905000"/>
            <a:ext cx="3352800" cy="3581400"/>
          </a:xfrm>
          <a:prstGeom prst="irregularSeal1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~800 MILLION PEOPLE!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0724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93670"/>
            <a:ext cx="9144000" cy="7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201612"/>
            <a:ext cx="8991600" cy="86518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cs typeface="Arial" pitchFamily="34" charset="0"/>
              </a:rPr>
              <a:t>WTS vs. Conventional Treatment</a:t>
            </a:r>
            <a:endParaRPr lang="en-US" sz="3600" dirty="0">
              <a:cs typeface="Arial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865188"/>
            <a:ext cx="80772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008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1118" y="1294463"/>
            <a:ext cx="4300295" cy="52491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720966" y="6405530"/>
            <a:ext cx="1363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Knight, 2007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8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865188"/>
            <a:ext cx="80772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008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0" y="6793670"/>
            <a:ext cx="9144000" cy="7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52400" y="201612"/>
            <a:ext cx="8991600" cy="86518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cs typeface="Arial" pitchFamily="34" charset="0"/>
              </a:rPr>
              <a:t>Wetland Design and </a:t>
            </a:r>
            <a:r>
              <a:rPr lang="en-US" sz="3200" b="1" dirty="0" smtClean="0">
                <a:cs typeface="Arial" pitchFamily="34" charset="0"/>
              </a:rPr>
              <a:t>Restoration</a:t>
            </a:r>
            <a:endParaRPr lang="en-US" sz="3200" b="1" dirty="0"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593059"/>
            <a:ext cx="3154680" cy="210312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1842" y="2979480"/>
            <a:ext cx="3138986" cy="210312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142" y="1164291"/>
            <a:ext cx="3138983" cy="210312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5513942" y="6110469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Word cloud built from the </a:t>
            </a:r>
            <a:r>
              <a:rPr lang="en-US" sz="1600" b="1" i="1" dirty="0" smtClean="0"/>
              <a:t>Restoration Ecology </a:t>
            </a:r>
            <a:r>
              <a:rPr lang="en-US" sz="1600" dirty="0" smtClean="0"/>
              <a:t>RSS feed via www.wordle.net</a:t>
            </a:r>
            <a:endParaRPr lang="en-US" sz="16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726927" y="1998199"/>
            <a:ext cx="4957902" cy="329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56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93670"/>
            <a:ext cx="9144000" cy="7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201612"/>
            <a:ext cx="8991600" cy="86518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cs typeface="Arial" pitchFamily="34" charset="0"/>
              </a:rPr>
              <a:t>WTS vs. Conventional Treatment</a:t>
            </a:r>
            <a:endParaRPr lang="en-US" sz="3600" dirty="0">
              <a:cs typeface="Arial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865188"/>
            <a:ext cx="80772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008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844" y="1294463"/>
            <a:ext cx="8441570" cy="52491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720966" y="6405530"/>
            <a:ext cx="1363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Knight, 2007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54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93670"/>
            <a:ext cx="9144000" cy="7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201612"/>
            <a:ext cx="8991600" cy="86518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cs typeface="Arial" pitchFamily="34" charset="0"/>
              </a:rPr>
              <a:t>WTS History…&gt;100 Years (Documented)</a:t>
            </a:r>
            <a:endParaRPr lang="en-US" sz="3600" dirty="0">
              <a:cs typeface="Arial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865188"/>
            <a:ext cx="80772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008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72234" y="1175776"/>
            <a:ext cx="8583746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4163" lvl="1" indent="-284163">
              <a:spcAft>
                <a:spcPts val="3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Wetlands as “convenient wastewater discharge sites” – Why?</a:t>
            </a:r>
          </a:p>
        </p:txBody>
      </p:sp>
    </p:spTree>
    <p:extLst>
      <p:ext uri="{BB962C8B-B14F-4D97-AF65-F5344CB8AC3E}">
        <p14:creationId xmlns:p14="http://schemas.microsoft.com/office/powerpoint/2010/main" val="208552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93670"/>
            <a:ext cx="9144000" cy="7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201612"/>
            <a:ext cx="8991600" cy="86518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cs typeface="Arial" pitchFamily="34" charset="0"/>
              </a:rPr>
              <a:t>WTS History…&gt;100 Years (Documented)</a:t>
            </a:r>
            <a:endParaRPr lang="en-US" sz="3600" dirty="0">
              <a:cs typeface="Arial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865188"/>
            <a:ext cx="80772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008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72234" y="1175776"/>
            <a:ext cx="8583746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4163" lvl="1" indent="-284163">
              <a:spcAft>
                <a:spcPts val="3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Wetlands as “convenient wastewater discharge sites” – Why?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6876" y="1930805"/>
            <a:ext cx="4751031" cy="199001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72233" y="1939836"/>
            <a:ext cx="3633401" cy="201593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27013" indent="-227013">
              <a:spcAft>
                <a:spcPts val="900"/>
              </a:spcAft>
              <a:buFont typeface="Arial"/>
              <a:buChar char="•"/>
            </a:pPr>
            <a:r>
              <a:rPr lang="en-US" sz="2200" dirty="0" smtClean="0"/>
              <a:t>1912 – Great Meadows, MA (now a NWR)</a:t>
            </a:r>
          </a:p>
          <a:p>
            <a:pPr marL="227013" indent="-227013">
              <a:spcAft>
                <a:spcPts val="900"/>
              </a:spcAft>
              <a:buFont typeface="Arial"/>
              <a:buChar char="•"/>
            </a:pPr>
            <a:r>
              <a:rPr lang="en-US" sz="2200" dirty="0" smtClean="0"/>
              <a:t>1919 </a:t>
            </a:r>
            <a:r>
              <a:rPr lang="en-US" sz="2200" dirty="0"/>
              <a:t>– </a:t>
            </a:r>
            <a:r>
              <a:rPr lang="en-US" sz="2200" dirty="0" err="1"/>
              <a:t>Cootes</a:t>
            </a:r>
            <a:r>
              <a:rPr lang="en-US" sz="2200" dirty="0"/>
              <a:t> </a:t>
            </a:r>
            <a:r>
              <a:rPr lang="en-US" sz="2200" dirty="0" smtClean="0"/>
              <a:t>Paradise, Hamilton, Ontario, CA</a:t>
            </a:r>
            <a:endParaRPr lang="en-US" sz="2200" dirty="0"/>
          </a:p>
          <a:p>
            <a:pPr marL="227013" indent="-227013">
              <a:spcAft>
                <a:spcPts val="900"/>
              </a:spcAft>
              <a:buFont typeface="Arial"/>
              <a:buChar char="•"/>
            </a:pPr>
            <a:r>
              <a:rPr lang="en-US" sz="2200" dirty="0" smtClean="0"/>
              <a:t>1923 – Brillion Marsh, WI</a:t>
            </a:r>
            <a:endParaRPr lang="en-US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7670288" y="3636515"/>
            <a:ext cx="1232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Photo: USFWS</a:t>
            </a:r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234" y="4643380"/>
            <a:ext cx="3633401" cy="187483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232733" y="4616978"/>
            <a:ext cx="3429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http://</a:t>
            </a:r>
            <a:r>
              <a:rPr lang="en-US" sz="1200" dirty="0" err="1">
                <a:solidFill>
                  <a:schemeClr val="bg1"/>
                </a:solidFill>
              </a:rPr>
              <a:t>tgreybirds.com</a:t>
            </a:r>
            <a:r>
              <a:rPr lang="en-US" sz="1200" dirty="0">
                <a:solidFill>
                  <a:schemeClr val="bg1"/>
                </a:solidFill>
              </a:rPr>
              <a:t>/</a:t>
            </a:r>
            <a:r>
              <a:rPr lang="en-US" sz="1200" dirty="0" err="1">
                <a:solidFill>
                  <a:schemeClr val="bg1"/>
                </a:solidFill>
              </a:rPr>
              <a:t>AmericanCootChicksL.jpg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48248" y="3905903"/>
            <a:ext cx="2807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Great Meadows NWR, Concord, MA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82092" y="6487049"/>
            <a:ext cx="31158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American coot (</a:t>
            </a:r>
            <a:r>
              <a:rPr lang="en-US" sz="1400" i="1" dirty="0" err="1"/>
              <a:t>Fulica</a:t>
            </a:r>
            <a:r>
              <a:rPr lang="en-US" sz="1400" i="1" dirty="0"/>
              <a:t> </a:t>
            </a:r>
            <a:r>
              <a:rPr lang="en-US" sz="1400" i="1" dirty="0" err="1" smtClean="0"/>
              <a:t>americana</a:t>
            </a:r>
            <a:r>
              <a:rPr lang="en-US" sz="1400" dirty="0" smtClean="0"/>
              <a:t>) chicks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7981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93670"/>
            <a:ext cx="9144000" cy="7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201612"/>
            <a:ext cx="8991600" cy="86518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cs typeface="Arial" pitchFamily="34" charset="0"/>
              </a:rPr>
              <a:t>WTS History…&gt;100 Years (Documented)</a:t>
            </a:r>
            <a:endParaRPr lang="en-US" sz="3600" dirty="0">
              <a:cs typeface="Arial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865188"/>
            <a:ext cx="80772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008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72234" y="1175776"/>
            <a:ext cx="8583746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4163" lvl="1" indent="-284163">
              <a:spcAft>
                <a:spcPts val="3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Wetlands as “convenient wastewater discharge sites” – Why?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2233" y="1939836"/>
            <a:ext cx="3633401" cy="24699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27013" indent="-227013">
              <a:spcAft>
                <a:spcPts val="900"/>
              </a:spcAft>
              <a:buFont typeface="Arial"/>
              <a:buChar char="•"/>
            </a:pPr>
            <a:r>
              <a:rPr lang="en-US" sz="2200" dirty="0" smtClean="0"/>
              <a:t>1912 – Great Meadows, MA (now a NWR)</a:t>
            </a:r>
          </a:p>
          <a:p>
            <a:pPr marL="227013" indent="-227013">
              <a:spcAft>
                <a:spcPts val="900"/>
              </a:spcAft>
              <a:buFont typeface="Arial"/>
              <a:buChar char="•"/>
            </a:pPr>
            <a:r>
              <a:rPr lang="en-US" sz="2200" dirty="0" smtClean="0"/>
              <a:t>1919 </a:t>
            </a:r>
            <a:r>
              <a:rPr lang="en-US" sz="2200" dirty="0"/>
              <a:t>– </a:t>
            </a:r>
            <a:r>
              <a:rPr lang="en-US" sz="2200" dirty="0" err="1"/>
              <a:t>Cootes</a:t>
            </a:r>
            <a:r>
              <a:rPr lang="en-US" sz="2200" dirty="0"/>
              <a:t> </a:t>
            </a:r>
            <a:r>
              <a:rPr lang="en-US" sz="2200" dirty="0" smtClean="0"/>
              <a:t>Paradise, Hamilton, Ontario, CA</a:t>
            </a:r>
            <a:endParaRPr lang="en-US" sz="2200" dirty="0"/>
          </a:p>
          <a:p>
            <a:pPr marL="227013" indent="-227013">
              <a:spcAft>
                <a:spcPts val="900"/>
              </a:spcAft>
              <a:buFont typeface="Arial"/>
              <a:buChar char="•"/>
            </a:pPr>
            <a:r>
              <a:rPr lang="en-US" sz="2200" dirty="0" smtClean="0"/>
              <a:t>1923 – Brillion Marsh, WI</a:t>
            </a:r>
            <a:endParaRPr lang="en-US" sz="2200" dirty="0"/>
          </a:p>
          <a:p>
            <a:pPr marL="227013" indent="-227013">
              <a:spcAft>
                <a:spcPts val="900"/>
              </a:spcAft>
              <a:buFont typeface="Arial"/>
              <a:buChar char="•"/>
            </a:pPr>
            <a:r>
              <a:rPr lang="en-US" sz="2200" dirty="0" smtClean="0"/>
              <a:t>1939 – Waldo, FL!</a:t>
            </a: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234" y="4643380"/>
            <a:ext cx="3633401" cy="187483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232733" y="4616978"/>
            <a:ext cx="3429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http://</a:t>
            </a:r>
            <a:r>
              <a:rPr lang="en-US" sz="1200" dirty="0" err="1">
                <a:solidFill>
                  <a:schemeClr val="bg1"/>
                </a:solidFill>
              </a:rPr>
              <a:t>tgreybirds.com</a:t>
            </a:r>
            <a:r>
              <a:rPr lang="en-US" sz="1200" dirty="0">
                <a:solidFill>
                  <a:schemeClr val="bg1"/>
                </a:solidFill>
              </a:rPr>
              <a:t>/</a:t>
            </a:r>
            <a:r>
              <a:rPr lang="en-US" sz="1200" dirty="0" err="1">
                <a:solidFill>
                  <a:schemeClr val="bg1"/>
                </a:solidFill>
              </a:rPr>
              <a:t>AmericanCootChicksL.jpg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6180" y="4382067"/>
            <a:ext cx="3283750" cy="221653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6513387" y="6348213"/>
            <a:ext cx="17748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http://</a:t>
            </a:r>
            <a:r>
              <a:rPr lang="en-US" sz="1200" dirty="0" err="1">
                <a:solidFill>
                  <a:srgbClr val="FFFFFF"/>
                </a:solidFill>
              </a:rPr>
              <a:t>waldoflsucks.com</a:t>
            </a:r>
            <a:r>
              <a:rPr lang="en-US" sz="1200" dirty="0">
                <a:solidFill>
                  <a:srgbClr val="FFFFFF"/>
                </a:solidFill>
              </a:rPr>
              <a:t>/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6876" y="1930805"/>
            <a:ext cx="4751031" cy="199001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7670288" y="3636515"/>
            <a:ext cx="1232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Photo: USFWS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48248" y="3905903"/>
            <a:ext cx="2807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Great Meadows NWR, Concord, MA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182092" y="6487049"/>
            <a:ext cx="31158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American coot (</a:t>
            </a:r>
            <a:r>
              <a:rPr lang="en-US" sz="1400" i="1" dirty="0" err="1"/>
              <a:t>Fulica</a:t>
            </a:r>
            <a:r>
              <a:rPr lang="en-US" sz="1400" i="1" dirty="0"/>
              <a:t> </a:t>
            </a:r>
            <a:r>
              <a:rPr lang="en-US" sz="1400" i="1" dirty="0" err="1" smtClean="0"/>
              <a:t>americana</a:t>
            </a:r>
            <a:r>
              <a:rPr lang="en-US" sz="1400" dirty="0" smtClean="0"/>
              <a:t>) chicks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1608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93670"/>
            <a:ext cx="9144000" cy="7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201612"/>
            <a:ext cx="8991600" cy="86518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cs typeface="Arial" pitchFamily="34" charset="0"/>
              </a:rPr>
              <a:t>WTS History…&gt;100 Years (Documented)</a:t>
            </a:r>
            <a:endParaRPr lang="en-US" sz="3600" dirty="0">
              <a:cs typeface="Arial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865188"/>
            <a:ext cx="80772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008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24000"/>
            <a:ext cx="7239000" cy="42845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81400" y="6261556"/>
            <a:ext cx="54990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- </a:t>
            </a:r>
            <a:r>
              <a:rPr lang="en-US" sz="2200" dirty="0" err="1" smtClean="0"/>
              <a:t>Nemo</a:t>
            </a:r>
            <a:r>
              <a:rPr lang="en-US" sz="2200" dirty="0" smtClean="0"/>
              <a:t>, to the Hornsby literary Institute, 1904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66909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24000"/>
            <a:ext cx="7239000" cy="428451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793670"/>
            <a:ext cx="9144000" cy="7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201612"/>
            <a:ext cx="8991600" cy="86518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cs typeface="Arial" pitchFamily="34" charset="0"/>
              </a:rPr>
              <a:t>WTS History…&gt;100 Years (Documented)</a:t>
            </a:r>
            <a:endParaRPr lang="en-US" sz="3600" dirty="0">
              <a:cs typeface="Arial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865188"/>
            <a:ext cx="80772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008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581400" y="6261556"/>
            <a:ext cx="54990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- </a:t>
            </a:r>
            <a:r>
              <a:rPr lang="en-US" sz="2200" dirty="0" err="1" smtClean="0"/>
              <a:t>Nemo</a:t>
            </a:r>
            <a:r>
              <a:rPr lang="en-US" sz="2200" dirty="0" smtClean="0"/>
              <a:t>, to the Hornsby literary Institute, 1904</a:t>
            </a:r>
            <a:endParaRPr lang="en-US" sz="2200" dirty="0"/>
          </a:p>
        </p:txBody>
      </p:sp>
      <p:sp>
        <p:nvSpPr>
          <p:cNvPr id="2" name="Rectangle 1"/>
          <p:cNvSpPr/>
          <p:nvPr/>
        </p:nvSpPr>
        <p:spPr>
          <a:xfrm>
            <a:off x="4005820" y="2068256"/>
            <a:ext cx="3058855" cy="533400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57199" y="3200400"/>
            <a:ext cx="7260722" cy="609600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3439" y="5225231"/>
            <a:ext cx="7274482" cy="583281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50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93670"/>
            <a:ext cx="9144000" cy="7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201612"/>
            <a:ext cx="8991600" cy="86518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cs typeface="Arial" pitchFamily="34" charset="0"/>
              </a:rPr>
              <a:t>WTS History…&gt;100 Years (Documented)</a:t>
            </a:r>
            <a:endParaRPr lang="en-US" sz="3600" dirty="0">
              <a:cs typeface="Arial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865188"/>
            <a:ext cx="80772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008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36321" y="1179942"/>
            <a:ext cx="2887879" cy="4308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200" dirty="0" smtClean="0"/>
              <a:t>First Design Problem: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1308977"/>
            <a:ext cx="4724400" cy="314400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36321" y="1621969"/>
            <a:ext cx="3802279" cy="281615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233363" indent="-233363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Calculate the wetland’s </a:t>
            </a:r>
            <a:r>
              <a:rPr lang="en-US" u="sng" dirty="0" smtClean="0"/>
              <a:t>hydraulic loading rate</a:t>
            </a:r>
            <a:r>
              <a:rPr lang="en-US" dirty="0" smtClean="0"/>
              <a:t> (how many cm of water are added to the wetland per day)?</a:t>
            </a:r>
          </a:p>
          <a:p>
            <a:pPr marL="233363" indent="-233363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Assume an “ordinary family” has 6 people (in 1904)</a:t>
            </a:r>
          </a:p>
          <a:p>
            <a:pPr marL="233363" indent="-233363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Assume daily water use of 100 liters per person per day  </a:t>
            </a:r>
          </a:p>
          <a:p>
            <a:pPr marL="233363" indent="-233363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Assume wetland is 25 ft</a:t>
            </a:r>
            <a:r>
              <a:rPr lang="en-US" baseline="30000" dirty="0" smtClean="0"/>
              <a:t>2</a:t>
            </a:r>
            <a:r>
              <a:rPr lang="en-US" dirty="0" smtClean="0"/>
              <a:t> and 16” deep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163" y="4597432"/>
            <a:ext cx="3085537" cy="20570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3678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93670"/>
            <a:ext cx="9144000" cy="7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201612"/>
            <a:ext cx="8991600" cy="86518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cs typeface="Arial" pitchFamily="34" charset="0"/>
              </a:rPr>
              <a:t>WTS History…Earlier Systems</a:t>
            </a:r>
            <a:endParaRPr lang="en-US" sz="3600" dirty="0">
              <a:cs typeface="Arial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865188"/>
            <a:ext cx="80772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008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48" y="1161088"/>
            <a:ext cx="5364885" cy="409671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1200" y="3390454"/>
            <a:ext cx="3129605" cy="32389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183347" y="5413899"/>
            <a:ext cx="5364885" cy="76944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200" dirty="0" smtClean="0"/>
              <a:t>Qing </a:t>
            </a:r>
            <a:r>
              <a:rPr lang="en-US" sz="2200" dirty="0"/>
              <a:t>Dynasty woodblock print </a:t>
            </a:r>
            <a:r>
              <a:rPr lang="en-US" sz="2200" dirty="0" smtClean="0"/>
              <a:t>(ca. 1600) of night soil fertilization in a rice paddy</a:t>
            </a:r>
            <a:endParaRPr lang="en-US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5791201" y="1122538"/>
            <a:ext cx="3129604" cy="169277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200" dirty="0" smtClean="0"/>
              <a:t>Wastewater disposal into wetlands in China and Egypt for hundreds (thousands?) of years </a:t>
            </a:r>
            <a:r>
              <a:rPr lang="en-US" sz="1600" dirty="0" smtClean="0"/>
              <a:t>(Brix, 1994)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8409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93670"/>
            <a:ext cx="9144000" cy="7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201612"/>
            <a:ext cx="8991600" cy="86518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cs typeface="Arial" pitchFamily="34" charset="0"/>
              </a:rPr>
              <a:t>WTS History – Research</a:t>
            </a:r>
            <a:endParaRPr lang="en-US" sz="3600" dirty="0">
              <a:cs typeface="Arial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865188"/>
            <a:ext cx="80772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008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38131" y="1138020"/>
            <a:ext cx="5050509" cy="18543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200" b="1" dirty="0" smtClean="0"/>
              <a:t>1952</a:t>
            </a:r>
            <a:r>
              <a:rPr lang="en-US" sz="2200" dirty="0" smtClean="0"/>
              <a:t>: Research at Max Planck Institute by Dr. </a:t>
            </a:r>
            <a:r>
              <a:rPr lang="en-US" sz="2200" dirty="0" err="1" smtClean="0"/>
              <a:t>Käthe</a:t>
            </a:r>
            <a:r>
              <a:rPr lang="en-US" sz="2200" dirty="0" smtClean="0"/>
              <a:t> Seidel (“</a:t>
            </a:r>
            <a:r>
              <a:rPr lang="en-US" sz="2200" dirty="0" err="1" smtClean="0"/>
              <a:t>Binsen</a:t>
            </a:r>
            <a:r>
              <a:rPr lang="en-US" sz="2200" dirty="0" err="1"/>
              <a:t>-</a:t>
            </a:r>
            <a:r>
              <a:rPr lang="en-US" sz="2200" dirty="0" err="1" smtClean="0"/>
              <a:t>Käthe</a:t>
            </a:r>
            <a:r>
              <a:rPr lang="en-US" sz="2200" dirty="0" smtClean="0"/>
              <a:t>”)</a:t>
            </a:r>
          </a:p>
          <a:p>
            <a:pPr marL="169863">
              <a:spcAft>
                <a:spcPts val="300"/>
              </a:spcAft>
            </a:pPr>
            <a:r>
              <a:rPr lang="en-US" sz="1700" i="1" dirty="0" smtClean="0"/>
              <a:t>“…to </a:t>
            </a:r>
            <a:r>
              <a:rPr lang="en-US" sz="1700" i="1" dirty="0"/>
              <a:t>lessen the </a:t>
            </a:r>
            <a:r>
              <a:rPr lang="en-US" sz="1700" i="1" dirty="0" err="1"/>
              <a:t>overfertilization</a:t>
            </a:r>
            <a:r>
              <a:rPr lang="en-US" sz="1700" i="1" dirty="0"/>
              <a:t>, pollution and silting up of inland waters </a:t>
            </a:r>
            <a:r>
              <a:rPr lang="en-US" sz="1700" i="1" dirty="0" smtClean="0"/>
              <a:t>through appropriate </a:t>
            </a:r>
            <a:r>
              <a:rPr lang="en-US" sz="1700" i="1" dirty="0"/>
              <a:t>plants </a:t>
            </a:r>
            <a:r>
              <a:rPr lang="en-US" sz="1700" i="1" dirty="0" smtClean="0"/>
              <a:t>so allowing </a:t>
            </a:r>
            <a:r>
              <a:rPr lang="en-US" sz="1700" i="1" dirty="0"/>
              <a:t>the contaminated waters to be capable of supporting </a:t>
            </a:r>
            <a:r>
              <a:rPr lang="en-US" sz="1700" i="1" dirty="0" smtClean="0"/>
              <a:t>life once more…” </a:t>
            </a:r>
            <a:r>
              <a:rPr lang="en-US" sz="1700" dirty="0" smtClean="0"/>
              <a:t>(Seidel, 1978)</a:t>
            </a:r>
            <a:endParaRPr lang="en-US" sz="17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420" y="1069980"/>
            <a:ext cx="3445683" cy="23531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39920" y="3146880"/>
            <a:ext cx="27522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http://</a:t>
            </a:r>
            <a:r>
              <a:rPr lang="en-US" sz="1200" dirty="0" err="1">
                <a:solidFill>
                  <a:srgbClr val="FFFFFF"/>
                </a:solidFill>
              </a:rPr>
              <a:t>www.bestmann</a:t>
            </a:r>
            <a:r>
              <a:rPr lang="en-US" sz="1200" dirty="0">
                <a:solidFill>
                  <a:srgbClr val="FFFFFF"/>
                </a:solidFill>
              </a:rPr>
              <a:t>-green-</a:t>
            </a:r>
            <a:r>
              <a:rPr lang="en-US" sz="1200" dirty="0" err="1">
                <a:solidFill>
                  <a:srgbClr val="FFFFFF"/>
                </a:solidFill>
              </a:rPr>
              <a:t>systems.de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15405" y="3377769"/>
            <a:ext cx="3434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Dr. Seidel and bulrush stems, 1962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96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2742"/>
          <a:stretch/>
        </p:blipFill>
        <p:spPr>
          <a:xfrm>
            <a:off x="4958522" y="3861509"/>
            <a:ext cx="4089778" cy="27838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793670"/>
            <a:ext cx="9144000" cy="7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201612"/>
            <a:ext cx="8991600" cy="86518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cs typeface="Arial" pitchFamily="34" charset="0"/>
              </a:rPr>
              <a:t>WTS History – Research</a:t>
            </a:r>
            <a:endParaRPr lang="en-US" sz="3600" dirty="0">
              <a:cs typeface="Arial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865188"/>
            <a:ext cx="80772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008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618676" y="3885578"/>
            <a:ext cx="1673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WTS conferences. Data from Table 1.2 in K&amp;W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238131" y="1138020"/>
            <a:ext cx="5050509" cy="18543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200" b="1" dirty="0" smtClean="0"/>
              <a:t>1952</a:t>
            </a:r>
            <a:r>
              <a:rPr lang="en-US" sz="2200" dirty="0" smtClean="0"/>
              <a:t>: Research at Max Planck Institute by Dr. </a:t>
            </a:r>
            <a:r>
              <a:rPr lang="en-US" sz="2200" dirty="0" err="1" smtClean="0"/>
              <a:t>Käthe</a:t>
            </a:r>
            <a:r>
              <a:rPr lang="en-US" sz="2200" dirty="0" smtClean="0"/>
              <a:t> Seidel (“</a:t>
            </a:r>
            <a:r>
              <a:rPr lang="en-US" sz="2200" dirty="0" err="1" smtClean="0"/>
              <a:t>Binsen</a:t>
            </a:r>
            <a:r>
              <a:rPr lang="en-US" sz="2200" dirty="0" err="1"/>
              <a:t>-</a:t>
            </a:r>
            <a:r>
              <a:rPr lang="en-US" sz="2200" dirty="0" err="1" smtClean="0"/>
              <a:t>Käthe</a:t>
            </a:r>
            <a:r>
              <a:rPr lang="en-US" sz="2200" dirty="0" smtClean="0"/>
              <a:t>”)</a:t>
            </a:r>
          </a:p>
          <a:p>
            <a:pPr marL="169863">
              <a:spcAft>
                <a:spcPts val="300"/>
              </a:spcAft>
            </a:pPr>
            <a:r>
              <a:rPr lang="en-US" sz="1700" i="1" dirty="0" smtClean="0"/>
              <a:t>“…to </a:t>
            </a:r>
            <a:r>
              <a:rPr lang="en-US" sz="1700" i="1" dirty="0"/>
              <a:t>lessen the </a:t>
            </a:r>
            <a:r>
              <a:rPr lang="en-US" sz="1700" i="1" dirty="0" err="1"/>
              <a:t>overfertilization</a:t>
            </a:r>
            <a:r>
              <a:rPr lang="en-US" sz="1700" i="1" dirty="0"/>
              <a:t>, pollution and silting up of inland waters </a:t>
            </a:r>
            <a:r>
              <a:rPr lang="en-US" sz="1700" i="1" dirty="0" smtClean="0"/>
              <a:t>through appropriate </a:t>
            </a:r>
            <a:r>
              <a:rPr lang="en-US" sz="1700" i="1" dirty="0"/>
              <a:t>plants </a:t>
            </a:r>
            <a:r>
              <a:rPr lang="en-US" sz="1700" i="1" dirty="0" smtClean="0"/>
              <a:t>so allowing </a:t>
            </a:r>
            <a:r>
              <a:rPr lang="en-US" sz="1700" i="1" dirty="0"/>
              <a:t>the contaminated waters to be capable of supporting </a:t>
            </a:r>
            <a:r>
              <a:rPr lang="en-US" sz="1700" i="1" dirty="0" smtClean="0"/>
              <a:t>life once more…” </a:t>
            </a:r>
            <a:r>
              <a:rPr lang="en-US" sz="1700" dirty="0" smtClean="0"/>
              <a:t>(Seidel, 1978)</a:t>
            </a:r>
            <a:endParaRPr lang="en-US" sz="17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420" y="1069980"/>
            <a:ext cx="3445683" cy="23531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39920" y="3146880"/>
            <a:ext cx="27522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http://</a:t>
            </a:r>
            <a:r>
              <a:rPr lang="en-US" sz="1200" dirty="0" err="1">
                <a:solidFill>
                  <a:srgbClr val="FFFFFF"/>
                </a:solidFill>
              </a:rPr>
              <a:t>www.bestmann</a:t>
            </a:r>
            <a:r>
              <a:rPr lang="en-US" sz="1200" dirty="0">
                <a:solidFill>
                  <a:srgbClr val="FFFFFF"/>
                </a:solidFill>
              </a:rPr>
              <a:t>-green-</a:t>
            </a:r>
            <a:r>
              <a:rPr lang="en-US" sz="1200" dirty="0" err="1">
                <a:solidFill>
                  <a:srgbClr val="FFFFFF"/>
                </a:solidFill>
              </a:rPr>
              <a:t>systems.de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15405" y="3377769"/>
            <a:ext cx="3434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Dr. Seidel and bulrush stems, 1962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65735" y="3235983"/>
            <a:ext cx="4489505" cy="152349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200" b="1" dirty="0" smtClean="0"/>
              <a:t>1960’s &amp; 70’s: </a:t>
            </a:r>
            <a:r>
              <a:rPr lang="en-US" sz="2200" dirty="0" smtClean="0"/>
              <a:t>Continued research in Europe; first research in N. America</a:t>
            </a:r>
          </a:p>
          <a:p>
            <a:pPr marL="339725" indent="-227013">
              <a:buFont typeface="Arial"/>
              <a:buChar char="•"/>
            </a:pPr>
            <a:r>
              <a:rPr lang="en-US" sz="2200" dirty="0" smtClean="0"/>
              <a:t>NC, MA, MI, NY, FL, MI, CA</a:t>
            </a:r>
          </a:p>
          <a:p>
            <a:pPr marL="339725" indent="-227013">
              <a:spcAft>
                <a:spcPts val="300"/>
              </a:spcAft>
              <a:buFont typeface="Arial"/>
              <a:buChar char="•"/>
            </a:pPr>
            <a:r>
              <a:rPr lang="en-US" sz="2200" dirty="0" smtClean="0"/>
              <a:t>Focus on natural systems (in US)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3404" y="5008602"/>
            <a:ext cx="4501836" cy="152349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200" b="1" dirty="0" smtClean="0"/>
              <a:t>1985 – Present:</a:t>
            </a:r>
            <a:r>
              <a:rPr lang="en-US" sz="2200" dirty="0" smtClean="0"/>
              <a:t> Increased research and implementation globally</a:t>
            </a:r>
          </a:p>
          <a:p>
            <a:pPr marL="342900" indent="-230188">
              <a:spcAft>
                <a:spcPts val="300"/>
              </a:spcAft>
              <a:buFont typeface="Arial"/>
              <a:buChar char="•"/>
            </a:pPr>
            <a:r>
              <a:rPr lang="en-US" sz="2200" dirty="0" smtClean="0"/>
              <a:t>&gt;2,000 systems in US</a:t>
            </a:r>
          </a:p>
          <a:p>
            <a:pPr marL="342900" indent="-230188">
              <a:spcAft>
                <a:spcPts val="300"/>
              </a:spcAft>
              <a:buFont typeface="Arial"/>
              <a:buChar char="•"/>
            </a:pPr>
            <a:r>
              <a:rPr lang="en-US" sz="2200" dirty="0" smtClean="0"/>
              <a:t>~10,000 systems worldwide</a:t>
            </a:r>
          </a:p>
        </p:txBody>
      </p:sp>
    </p:spTree>
    <p:extLst>
      <p:ext uri="{BB962C8B-B14F-4D97-AF65-F5344CB8AC3E}">
        <p14:creationId xmlns:p14="http://schemas.microsoft.com/office/powerpoint/2010/main" val="243485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865188"/>
            <a:ext cx="80772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008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0" y="6793670"/>
            <a:ext cx="9144000" cy="7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52400" y="201612"/>
            <a:ext cx="8991600" cy="86518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cs typeface="Arial" pitchFamily="34" charset="0"/>
              </a:rPr>
              <a:t>Wetland Design and Restoration</a:t>
            </a:r>
            <a:endParaRPr lang="en-US" sz="3200" dirty="0"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13942" y="6110469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Word cloud built from the </a:t>
            </a:r>
            <a:r>
              <a:rPr lang="en-US" sz="1600" b="1" i="1" dirty="0" smtClean="0"/>
              <a:t>Restoration Ecology </a:t>
            </a:r>
            <a:r>
              <a:rPr lang="en-US" sz="1600" dirty="0" smtClean="0"/>
              <a:t>RSS feed via www.wordle.net</a:t>
            </a:r>
            <a:endParaRPr lang="en-US" sz="16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726927" y="1998199"/>
            <a:ext cx="4957902" cy="329008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5846" y="6078415"/>
            <a:ext cx="372225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Word cloud built from the </a:t>
            </a:r>
            <a:r>
              <a:rPr lang="en-US" sz="1600" b="1" i="1" dirty="0" smtClean="0"/>
              <a:t>Ecological Engineering</a:t>
            </a:r>
            <a:r>
              <a:rPr lang="en-US" sz="1600" i="1" dirty="0" smtClean="0"/>
              <a:t> </a:t>
            </a:r>
            <a:r>
              <a:rPr lang="en-US" sz="1600" dirty="0" smtClean="0"/>
              <a:t>RSS feed via www.wordle.net</a:t>
            </a:r>
            <a:endParaRPr lang="en-US" sz="1600" dirty="0"/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489405" y="1893841"/>
            <a:ext cx="4957902" cy="34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63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93670"/>
            <a:ext cx="9144000" cy="7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201612"/>
            <a:ext cx="8991600" cy="86518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cs typeface="Arial" pitchFamily="34" charset="0"/>
              </a:rPr>
              <a:t>WTS Types</a:t>
            </a:r>
            <a:endParaRPr lang="en-US" sz="3600" dirty="0">
              <a:cs typeface="Arial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865188"/>
            <a:ext cx="80772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008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282222" y="1219200"/>
            <a:ext cx="4728178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/>
              <a:t>Treatment Wetlands (WTS)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6019800" y="6371284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Modified from Fig. 1.2 in K&amp;W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160676" y="2262149"/>
            <a:ext cx="2974793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Constructed Wetlands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2258233"/>
            <a:ext cx="2382383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Natural Wetlands</a:t>
            </a:r>
            <a:endParaRPr lang="en-US" sz="2400" dirty="0"/>
          </a:p>
        </p:txBody>
      </p:sp>
      <p:cxnSp>
        <p:nvCxnSpPr>
          <p:cNvPr id="17" name="Elbow Connector 16"/>
          <p:cNvCxnSpPr>
            <a:stCxn id="9" idx="1"/>
            <a:endCxn id="16" idx="0"/>
          </p:cNvCxnSpPr>
          <p:nvPr/>
        </p:nvCxnSpPr>
        <p:spPr>
          <a:xfrm rot="10800000" flipV="1">
            <a:off x="1572192" y="1511587"/>
            <a:ext cx="710030" cy="746645"/>
          </a:xfrm>
          <a:prstGeom prst="bentConnector2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9" idx="2"/>
            <a:endCxn id="15" idx="0"/>
          </p:cNvCxnSpPr>
          <p:nvPr/>
        </p:nvCxnSpPr>
        <p:spPr>
          <a:xfrm>
            <a:off x="4646311" y="1803976"/>
            <a:ext cx="1762" cy="458173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280882" y="3576935"/>
            <a:ext cx="2596534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Surface Flow (FWS)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5814322" y="3570641"/>
            <a:ext cx="2907917" cy="46166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Subsurface Flow (SSF)</a:t>
            </a:r>
            <a:endParaRPr lang="en-US" sz="2400" dirty="0"/>
          </a:p>
        </p:txBody>
      </p:sp>
      <p:cxnSp>
        <p:nvCxnSpPr>
          <p:cNvPr id="23" name="Elbow Connector 22"/>
          <p:cNvCxnSpPr>
            <a:stCxn id="15" idx="2"/>
            <a:endCxn id="21" idx="0"/>
          </p:cNvCxnSpPr>
          <p:nvPr/>
        </p:nvCxnSpPr>
        <p:spPr>
          <a:xfrm rot="5400000">
            <a:off x="3187051" y="2115912"/>
            <a:ext cx="853121" cy="2068924"/>
          </a:xfrm>
          <a:prstGeom prst="bentConnector3">
            <a:avLst>
              <a:gd name="adj1" fmla="val 50000"/>
            </a:avLst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>
            <a:stCxn id="15" idx="2"/>
            <a:endCxn id="22" idx="0"/>
          </p:cNvCxnSpPr>
          <p:nvPr/>
        </p:nvCxnSpPr>
        <p:spPr>
          <a:xfrm rot="16200000" flipH="1">
            <a:off x="5534764" y="1837123"/>
            <a:ext cx="846827" cy="2620208"/>
          </a:xfrm>
          <a:prstGeom prst="bentConnector3">
            <a:avLst>
              <a:gd name="adj1" fmla="val 50000"/>
            </a:avLst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52400" y="4862935"/>
            <a:ext cx="1481328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Floating Plants</a:t>
            </a:r>
            <a:endParaRPr lang="en-US" sz="2200" dirty="0"/>
          </a:p>
        </p:txBody>
      </p:sp>
      <p:sp>
        <p:nvSpPr>
          <p:cNvPr id="33" name="TextBox 32"/>
          <p:cNvSpPr txBox="1"/>
          <p:nvPr/>
        </p:nvSpPr>
        <p:spPr>
          <a:xfrm>
            <a:off x="1839398" y="4857967"/>
            <a:ext cx="1478280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Submerged Plants</a:t>
            </a:r>
            <a:endParaRPr lang="en-US" sz="2200" dirty="0"/>
          </a:p>
        </p:txBody>
      </p:sp>
      <p:sp>
        <p:nvSpPr>
          <p:cNvPr id="34" name="TextBox 33"/>
          <p:cNvSpPr txBox="1"/>
          <p:nvPr/>
        </p:nvSpPr>
        <p:spPr>
          <a:xfrm>
            <a:off x="3523140" y="4869359"/>
            <a:ext cx="1481328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Emergent Plants</a:t>
            </a:r>
            <a:endParaRPr lang="en-US" sz="2200" dirty="0"/>
          </a:p>
        </p:txBody>
      </p:sp>
      <p:sp>
        <p:nvSpPr>
          <p:cNvPr id="35" name="TextBox 34"/>
          <p:cNvSpPr txBox="1"/>
          <p:nvPr/>
        </p:nvSpPr>
        <p:spPr>
          <a:xfrm>
            <a:off x="5719441" y="4869359"/>
            <a:ext cx="1524000" cy="76944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Horizontal Flow (HF)</a:t>
            </a:r>
            <a:endParaRPr lang="en-US" sz="2200" dirty="0"/>
          </a:p>
        </p:txBody>
      </p:sp>
      <p:sp>
        <p:nvSpPr>
          <p:cNvPr id="36" name="TextBox 35"/>
          <p:cNvSpPr txBox="1"/>
          <p:nvPr/>
        </p:nvSpPr>
        <p:spPr>
          <a:xfrm>
            <a:off x="7438008" y="4880751"/>
            <a:ext cx="1524000" cy="76944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Vertical Flow (VF)</a:t>
            </a:r>
            <a:endParaRPr lang="en-US" sz="2200" dirty="0"/>
          </a:p>
        </p:txBody>
      </p:sp>
      <p:cxnSp>
        <p:nvCxnSpPr>
          <p:cNvPr id="37" name="Straight Connector 36"/>
          <p:cNvCxnSpPr>
            <a:stCxn id="21" idx="2"/>
            <a:endCxn id="33" idx="0"/>
          </p:cNvCxnSpPr>
          <p:nvPr/>
        </p:nvCxnSpPr>
        <p:spPr>
          <a:xfrm flipH="1">
            <a:off x="2578538" y="4038600"/>
            <a:ext cx="611" cy="819367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40"/>
          <p:cNvCxnSpPr>
            <a:stCxn id="21" idx="2"/>
            <a:endCxn id="32" idx="0"/>
          </p:cNvCxnSpPr>
          <p:nvPr/>
        </p:nvCxnSpPr>
        <p:spPr>
          <a:xfrm rot="5400000">
            <a:off x="1323940" y="3607725"/>
            <a:ext cx="824335" cy="1686085"/>
          </a:xfrm>
          <a:prstGeom prst="bentConnector3">
            <a:avLst>
              <a:gd name="adj1" fmla="val 50000"/>
            </a:avLst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21" idx="2"/>
            <a:endCxn id="34" idx="0"/>
          </p:cNvCxnSpPr>
          <p:nvPr/>
        </p:nvCxnSpPr>
        <p:spPr>
          <a:xfrm rot="16200000" flipH="1">
            <a:off x="3006097" y="3611651"/>
            <a:ext cx="830759" cy="1684655"/>
          </a:xfrm>
          <a:prstGeom prst="bentConnector3">
            <a:avLst>
              <a:gd name="adj1" fmla="val 50000"/>
            </a:avLst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stCxn id="22" idx="2"/>
            <a:endCxn id="36" idx="0"/>
          </p:cNvCxnSpPr>
          <p:nvPr/>
        </p:nvCxnSpPr>
        <p:spPr>
          <a:xfrm rot="16200000" flipH="1">
            <a:off x="7309922" y="3990664"/>
            <a:ext cx="848445" cy="931727"/>
          </a:xfrm>
          <a:prstGeom prst="bentConnector3">
            <a:avLst>
              <a:gd name="adj1" fmla="val 50000"/>
            </a:avLst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/>
          <p:cNvCxnSpPr>
            <a:stCxn id="22" idx="2"/>
            <a:endCxn id="35" idx="0"/>
          </p:cNvCxnSpPr>
          <p:nvPr/>
        </p:nvCxnSpPr>
        <p:spPr>
          <a:xfrm rot="5400000">
            <a:off x="6456335" y="4057412"/>
            <a:ext cx="837053" cy="786840"/>
          </a:xfrm>
          <a:prstGeom prst="bentConnector3">
            <a:avLst>
              <a:gd name="adj1" fmla="val 50000"/>
            </a:avLst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401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93670"/>
            <a:ext cx="9144000" cy="7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201612"/>
            <a:ext cx="8991600" cy="86518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cs typeface="Arial" pitchFamily="34" charset="0"/>
              </a:rPr>
              <a:t>WTS Types</a:t>
            </a:r>
            <a:endParaRPr lang="en-US" sz="3600" dirty="0"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" y="1219200"/>
            <a:ext cx="6898054" cy="1693520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>
            <a:off x="0" y="865188"/>
            <a:ext cx="80772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008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666" y="3351729"/>
            <a:ext cx="6898054" cy="3368391"/>
          </a:xfrm>
          <a:prstGeom prst="rect">
            <a:avLst/>
          </a:prstGeom>
        </p:spPr>
      </p:pic>
      <p:pic>
        <p:nvPicPr>
          <p:cNvPr id="30" name="Picture 29" descr="Natura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9532" y="1123338"/>
            <a:ext cx="1940417" cy="25872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792824" y="6405552"/>
            <a:ext cx="1363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Knight, 2007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91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93670"/>
            <a:ext cx="9144000" cy="7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201612"/>
            <a:ext cx="8991600" cy="86518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cs typeface="Arial" pitchFamily="34" charset="0"/>
              </a:rPr>
              <a:t>WTS Types – FWS</a:t>
            </a:r>
            <a:endParaRPr lang="en-US" sz="3600" dirty="0">
              <a:cs typeface="Arial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0" y="865188"/>
            <a:ext cx="80772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008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Wetlands 010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639" y="4380730"/>
            <a:ext cx="2981673" cy="223625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634" y="1327887"/>
            <a:ext cx="8166193" cy="2159368"/>
          </a:xfrm>
          <a:prstGeom prst="rect">
            <a:avLst/>
          </a:prstGeom>
        </p:spPr>
      </p:pic>
      <p:pic>
        <p:nvPicPr>
          <p:cNvPr id="3" name="Picture 2" descr="Wetlands 002.jpg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379282" y="4000097"/>
            <a:ext cx="3054096" cy="217968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Picture 9" descr="Wetlands 003.jp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8516" y="4376707"/>
            <a:ext cx="2987040" cy="224028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63639" y="3730030"/>
            <a:ext cx="4998759" cy="4308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200" dirty="0" smtClean="0"/>
              <a:t>Municipal FWS WTS – Folkston, GA (2007)</a:t>
            </a:r>
            <a:endParaRPr lang="en-US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117443" y="1008676"/>
            <a:ext cx="1457350" cy="338554"/>
          </a:xfrm>
          <a:prstGeom prst="rect">
            <a:avLst/>
          </a:prstGeom>
          <a:ln w="12700" cmpd="sng"/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/>
              <a:t>Fig. 1.4 in K&amp;W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3481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632"/>
          <a:stretch/>
        </p:blipFill>
        <p:spPr>
          <a:xfrm>
            <a:off x="440158" y="3403835"/>
            <a:ext cx="7923902" cy="333849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2400" y="201612"/>
            <a:ext cx="8991600" cy="86518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cs typeface="Arial" pitchFamily="34" charset="0"/>
              </a:rPr>
              <a:t>WTS Types – HSSF</a:t>
            </a:r>
            <a:endParaRPr lang="en-US" sz="3600" dirty="0">
              <a:cs typeface="Arial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0" y="865188"/>
            <a:ext cx="80772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008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936" y="1049792"/>
            <a:ext cx="3342083" cy="21879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212256" y="2995543"/>
            <a:ext cx="14239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Headley et al., 2005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979" y="1049792"/>
            <a:ext cx="2922492" cy="21918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112080" y="2987081"/>
            <a:ext cx="30179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http://</a:t>
            </a:r>
            <a:r>
              <a:rPr lang="en-US" sz="1200" dirty="0" err="1">
                <a:solidFill>
                  <a:srgbClr val="FFFFFF"/>
                </a:solidFill>
              </a:rPr>
              <a:t>waterqualityinsingapore.blogspot.com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3618" y="1049464"/>
            <a:ext cx="2191390" cy="219456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5" name="Rectangle 14"/>
          <p:cNvSpPr/>
          <p:nvPr/>
        </p:nvSpPr>
        <p:spPr>
          <a:xfrm>
            <a:off x="6753440" y="2984026"/>
            <a:ext cx="17107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http://</a:t>
            </a:r>
            <a:r>
              <a:rPr lang="en-US" sz="1200" dirty="0" err="1">
                <a:solidFill>
                  <a:srgbClr val="FFFFFF"/>
                </a:solidFill>
              </a:rPr>
              <a:t>en.wikipedia.org</a:t>
            </a:r>
            <a:r>
              <a:rPr lang="en-US" sz="1200" dirty="0">
                <a:solidFill>
                  <a:srgbClr val="FFFFFF"/>
                </a:solidFill>
              </a:rPr>
              <a:t>/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793670"/>
            <a:ext cx="9144000" cy="7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792824" y="6405552"/>
            <a:ext cx="1363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Knight, 2007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66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363812"/>
            <a:ext cx="7483267" cy="329907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2400" y="201612"/>
            <a:ext cx="8991600" cy="86518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cs typeface="Arial" pitchFamily="34" charset="0"/>
              </a:rPr>
              <a:t>WTS Types – VF</a:t>
            </a:r>
            <a:endParaRPr lang="en-US" sz="3600" dirty="0">
              <a:cs typeface="Arial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0" y="865188"/>
            <a:ext cx="80772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008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0" y="6793670"/>
            <a:ext cx="9144000" cy="7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5242" y="1175881"/>
            <a:ext cx="3300895" cy="247567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5875924" y="1140927"/>
            <a:ext cx="30619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http://www.zer0-m.org/images/image008.jpg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" y="1175881"/>
            <a:ext cx="5029200" cy="19902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33363" indent="-233363">
              <a:spcAft>
                <a:spcPts val="400"/>
              </a:spcAft>
              <a:buFont typeface="Arial"/>
              <a:buChar char="•"/>
            </a:pPr>
            <a:r>
              <a:rPr lang="en-US" sz="2200" dirty="0" smtClean="0"/>
              <a:t>Flow in pulses</a:t>
            </a:r>
          </a:p>
          <a:p>
            <a:pPr marL="233363" indent="-233363">
              <a:spcAft>
                <a:spcPts val="400"/>
              </a:spcAft>
              <a:buFont typeface="Arial"/>
              <a:buChar char="•"/>
            </a:pPr>
            <a:r>
              <a:rPr lang="en-US" sz="2200" dirty="0" smtClean="0"/>
              <a:t>Dispersed over surface</a:t>
            </a:r>
          </a:p>
          <a:p>
            <a:pPr marL="233363" indent="-233363">
              <a:spcAft>
                <a:spcPts val="400"/>
              </a:spcAft>
              <a:buFont typeface="Arial"/>
              <a:buChar char="•"/>
            </a:pPr>
            <a:r>
              <a:rPr lang="en-US" sz="2200" dirty="0" smtClean="0"/>
              <a:t>Can be maintained aerobic or anaerobic</a:t>
            </a:r>
          </a:p>
          <a:p>
            <a:pPr marL="233363" indent="-233363">
              <a:spcAft>
                <a:spcPts val="400"/>
              </a:spcAft>
              <a:buFont typeface="Arial"/>
              <a:buChar char="•"/>
            </a:pPr>
            <a:r>
              <a:rPr lang="en-US" sz="2200" dirty="0" smtClean="0"/>
              <a:t>Can treat very concentrated wastes</a:t>
            </a:r>
          </a:p>
          <a:p>
            <a:pPr marL="233363" indent="-233363">
              <a:spcAft>
                <a:spcPts val="400"/>
              </a:spcAft>
              <a:buFont typeface="Arial"/>
              <a:buChar char="•"/>
            </a:pPr>
            <a:r>
              <a:rPr lang="en-US" sz="2200" dirty="0" err="1" smtClean="0"/>
              <a:t>Downflow</a:t>
            </a:r>
            <a:r>
              <a:rPr lang="en-US" sz="2200" dirty="0" smtClean="0"/>
              <a:t>, </a:t>
            </a:r>
            <a:r>
              <a:rPr lang="en-US" sz="2200" dirty="0" err="1" smtClean="0"/>
              <a:t>upflow</a:t>
            </a:r>
            <a:r>
              <a:rPr lang="en-US" sz="2200" dirty="0" smtClean="0"/>
              <a:t>, recirculating</a:t>
            </a:r>
            <a:endParaRPr lang="en-US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225420" y="6270875"/>
            <a:ext cx="1705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Domingos</a:t>
            </a:r>
            <a:r>
              <a:rPr lang="en-US" dirty="0" smtClean="0"/>
              <a:t>,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29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52400" y="201612"/>
            <a:ext cx="8991600" cy="86518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cs typeface="Arial" pitchFamily="34" charset="0"/>
              </a:rPr>
              <a:t>WTS Types – Hybrid Systems</a:t>
            </a:r>
            <a:endParaRPr lang="en-US" sz="3600" dirty="0">
              <a:cs typeface="Arial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0" y="865188"/>
            <a:ext cx="80772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008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0" y="6793670"/>
            <a:ext cx="9144000" cy="7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16948" y="1331603"/>
            <a:ext cx="3200400" cy="14850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33363" indent="-233363">
              <a:spcAft>
                <a:spcPts val="300"/>
              </a:spcAft>
              <a:buFont typeface="Arial"/>
              <a:buChar char="•"/>
            </a:pPr>
            <a:r>
              <a:rPr lang="en-US" sz="2200" dirty="0" smtClean="0"/>
              <a:t>Can set up an </a:t>
            </a:r>
            <a:r>
              <a:rPr lang="en-US" sz="2200" dirty="0" err="1" smtClean="0"/>
              <a:t>oxic</a:t>
            </a:r>
            <a:r>
              <a:rPr lang="en-US" sz="2200" dirty="0" smtClean="0"/>
              <a:t> – anoxic</a:t>
            </a:r>
            <a:r>
              <a:rPr lang="en-US" sz="2200" dirty="0" smtClean="0">
                <a:sym typeface="Wingdings"/>
              </a:rPr>
              <a:t> treatment train</a:t>
            </a:r>
            <a:endParaRPr lang="en-US" sz="2200" dirty="0" smtClean="0"/>
          </a:p>
          <a:p>
            <a:pPr marL="233363" indent="-233363">
              <a:spcAft>
                <a:spcPts val="300"/>
              </a:spcAft>
              <a:buFont typeface="Arial"/>
              <a:buChar char="•"/>
            </a:pPr>
            <a:r>
              <a:rPr lang="en-US" sz="2200" dirty="0" smtClean="0"/>
              <a:t>Why would this be desirable?</a:t>
            </a: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6262" y="1065448"/>
            <a:ext cx="5396096" cy="233660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318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52400" y="201612"/>
            <a:ext cx="8991600" cy="86518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cs typeface="Arial" pitchFamily="34" charset="0"/>
              </a:rPr>
              <a:t>WTS Types – Hybrid Systems</a:t>
            </a:r>
            <a:endParaRPr lang="en-US" sz="3600" dirty="0">
              <a:cs typeface="Arial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0" y="865188"/>
            <a:ext cx="80772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008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0" y="6793670"/>
            <a:ext cx="9144000" cy="7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52400" y="6480098"/>
            <a:ext cx="5544106" cy="307777"/>
          </a:xfrm>
          <a:prstGeom prst="rect">
            <a:avLst/>
          </a:prstGeom>
          <a:ln w="12700" cmpd="sng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wp.wpi.edu</a:t>
            </a:r>
            <a:r>
              <a:rPr lang="en-US" sz="1400" dirty="0"/>
              <a:t>/</a:t>
            </a:r>
            <a:r>
              <a:rPr lang="en-US" sz="1400" dirty="0" err="1"/>
              <a:t>capetown</a:t>
            </a:r>
            <a:r>
              <a:rPr lang="en-US" sz="1400" dirty="0"/>
              <a:t>/files/2009/12/</a:t>
            </a:r>
            <a:r>
              <a:rPr lang="en-US" sz="1400" dirty="0" err="1"/>
              <a:t>WaterandSanitation-italy.jpg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216948" y="1331603"/>
            <a:ext cx="3200400" cy="14850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33363" indent="-233363">
              <a:spcAft>
                <a:spcPts val="300"/>
              </a:spcAft>
              <a:buFont typeface="Arial"/>
              <a:buChar char="•"/>
            </a:pPr>
            <a:r>
              <a:rPr lang="en-US" sz="2200" dirty="0" smtClean="0"/>
              <a:t>Can set up an </a:t>
            </a:r>
            <a:r>
              <a:rPr lang="en-US" sz="2200" dirty="0" err="1" smtClean="0"/>
              <a:t>oxic</a:t>
            </a:r>
            <a:r>
              <a:rPr lang="en-US" sz="2200" dirty="0" smtClean="0"/>
              <a:t> – anoxic</a:t>
            </a:r>
            <a:r>
              <a:rPr lang="en-US" sz="2200" dirty="0" smtClean="0">
                <a:sym typeface="Wingdings"/>
              </a:rPr>
              <a:t> treatment train</a:t>
            </a:r>
            <a:endParaRPr lang="en-US" sz="2200" dirty="0" smtClean="0"/>
          </a:p>
          <a:p>
            <a:pPr marL="233363" indent="-233363">
              <a:spcAft>
                <a:spcPts val="300"/>
              </a:spcAft>
              <a:buFont typeface="Arial"/>
              <a:buChar char="•"/>
            </a:pPr>
            <a:r>
              <a:rPr lang="en-US" sz="2200" dirty="0" smtClean="0"/>
              <a:t>Why would this be desirable?</a:t>
            </a:r>
            <a:endParaRPr lang="en-US" sz="2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4168610"/>
            <a:ext cx="6841067" cy="23263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6262" y="1065448"/>
            <a:ext cx="5396096" cy="2336609"/>
          </a:xfrm>
          <a:prstGeom prst="rect">
            <a:avLst/>
          </a:prstGeom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7268793" y="4469102"/>
            <a:ext cx="1644488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Removal Rates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266676" y="4847550"/>
            <a:ext cx="1646605" cy="17543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TSS: 84%</a:t>
            </a:r>
          </a:p>
          <a:p>
            <a:r>
              <a:rPr lang="en-US" dirty="0" smtClean="0"/>
              <a:t>COD/BOD: 94%</a:t>
            </a:r>
          </a:p>
          <a:p>
            <a:r>
              <a:rPr lang="en-US" dirty="0" smtClean="0"/>
              <a:t>NH</a:t>
            </a:r>
            <a:r>
              <a:rPr lang="en-US" baseline="-25000" dirty="0" smtClean="0"/>
              <a:t>4</a:t>
            </a:r>
            <a:r>
              <a:rPr lang="en-US" baseline="30000" dirty="0" smtClean="0"/>
              <a:t>+</a:t>
            </a:r>
            <a:r>
              <a:rPr lang="en-US" dirty="0" smtClean="0"/>
              <a:t>: 86%</a:t>
            </a:r>
          </a:p>
          <a:p>
            <a:r>
              <a:rPr lang="en-US" dirty="0" smtClean="0"/>
              <a:t>TN: 60%</a:t>
            </a:r>
          </a:p>
          <a:p>
            <a:r>
              <a:rPr lang="en-US" dirty="0" smtClean="0"/>
              <a:t>TP: 94%</a:t>
            </a:r>
          </a:p>
          <a:p>
            <a:r>
              <a:rPr lang="en-US" dirty="0" smtClean="0"/>
              <a:t>Bacteria: 99.9%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16948" y="3505200"/>
            <a:ext cx="4659852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Hybrid System for Hotel Wastewater, Italy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1661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7495" y="1009527"/>
            <a:ext cx="1778457" cy="110998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7600" y="932667"/>
            <a:ext cx="1769904" cy="1040277"/>
          </a:xfrm>
          <a:prstGeom prst="rect">
            <a:avLst/>
          </a:prstGeom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1515" y="887296"/>
            <a:ext cx="1685065" cy="1085048"/>
          </a:xfrm>
          <a:prstGeom prst="rect">
            <a:avLst/>
          </a:prstGeom>
          <a:ln>
            <a:noFill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2400" y="201612"/>
            <a:ext cx="8991600" cy="86518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cs typeface="Arial" pitchFamily="34" charset="0"/>
              </a:rPr>
              <a:t>WTS Types – Pros and Cons</a:t>
            </a:r>
            <a:endParaRPr lang="en-US" sz="3600" dirty="0">
              <a:cs typeface="Arial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0" y="865188"/>
            <a:ext cx="80772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008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0" y="6793670"/>
            <a:ext cx="9144000" cy="7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6664963"/>
              </p:ext>
            </p:extLst>
          </p:nvPr>
        </p:nvGraphicFramePr>
        <p:xfrm>
          <a:off x="220300" y="2057400"/>
          <a:ext cx="8615083" cy="45720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946878"/>
                <a:gridCol w="2328622"/>
                <a:gridCol w="2290674"/>
                <a:gridCol w="2048909"/>
              </a:tblGrid>
              <a:tr h="225000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Primary Use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baseline="30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50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Water Level</a:t>
                      </a:r>
                      <a:r>
                        <a:rPr lang="en-US" sz="1400" baseline="0" dirty="0" smtClean="0"/>
                        <a:t> </a:t>
                      </a:r>
                      <a:endParaRPr lang="en-US" sz="1400" dirty="0"/>
                    </a:p>
                  </a:txBody>
                  <a:tcPr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250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Construction Cost</a:t>
                      </a:r>
                      <a:endParaRPr lang="en-US" sz="1400" dirty="0"/>
                    </a:p>
                  </a:txBody>
                  <a:tcPr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250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Pathogen Risk</a:t>
                      </a:r>
                      <a:endParaRPr lang="en-US" sz="1400" dirty="0"/>
                    </a:p>
                  </a:txBody>
                  <a:tcPr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250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Mosquitos?</a:t>
                      </a:r>
                      <a:endParaRPr lang="en-US" sz="1400" dirty="0"/>
                    </a:p>
                  </a:txBody>
                  <a:tcPr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250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Relative Costs</a:t>
                      </a:r>
                      <a:endParaRPr lang="en-US" sz="1400" dirty="0"/>
                    </a:p>
                  </a:txBody>
                  <a:tcPr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250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Flow Rates</a:t>
                      </a:r>
                      <a:endParaRPr lang="en-US" sz="1400" dirty="0"/>
                    </a:p>
                  </a:txBody>
                  <a:tcPr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250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Industrial WW?</a:t>
                      </a:r>
                      <a:endParaRPr lang="en-US" sz="1400" dirty="0"/>
                    </a:p>
                  </a:txBody>
                  <a:tcPr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250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Clogging?</a:t>
                      </a:r>
                      <a:endParaRPr lang="en-US" sz="1400" dirty="0"/>
                    </a:p>
                  </a:txBody>
                  <a:tcPr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250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Sediment</a:t>
                      </a:r>
                      <a:r>
                        <a:rPr lang="en-US" sz="1400" baseline="0" dirty="0" smtClean="0"/>
                        <a:t> Load</a:t>
                      </a:r>
                      <a:endParaRPr lang="en-US" sz="1400" dirty="0"/>
                    </a:p>
                  </a:txBody>
                  <a:tcPr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250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Wildlife Habitat</a:t>
                      </a:r>
                      <a:endParaRPr lang="en-US" sz="1400" dirty="0"/>
                    </a:p>
                  </a:txBody>
                  <a:tcPr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250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Reactive substrate</a:t>
                      </a:r>
                      <a:endParaRPr lang="en-US" sz="1400" dirty="0"/>
                    </a:p>
                  </a:txBody>
                  <a:tcPr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250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Cold climates</a:t>
                      </a:r>
                      <a:endParaRPr lang="en-US" sz="1400" dirty="0"/>
                    </a:p>
                  </a:txBody>
                  <a:tcPr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250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Oxygen levels</a:t>
                      </a:r>
                      <a:endParaRPr lang="en-US" sz="1400" dirty="0"/>
                    </a:p>
                  </a:txBody>
                  <a:tcPr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250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Deals with pulses?</a:t>
                      </a:r>
                      <a:endParaRPr lang="en-US" sz="1400" dirty="0"/>
                    </a:p>
                  </a:txBody>
                  <a:tcPr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B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B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309520" y="1569360"/>
            <a:ext cx="544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HSSF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7646598" y="1535340"/>
            <a:ext cx="369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VF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5999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52400" y="201612"/>
            <a:ext cx="8991600" cy="86518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cs typeface="Arial" pitchFamily="34" charset="0"/>
              </a:rPr>
              <a:t>WTS Types – Applications</a:t>
            </a:r>
            <a:endParaRPr lang="en-US" sz="3600" dirty="0">
              <a:cs typeface="Arial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0" y="865188"/>
            <a:ext cx="80772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008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0" y="6793670"/>
            <a:ext cx="9144000" cy="7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04800" y="1114341"/>
            <a:ext cx="3387528" cy="49244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600" dirty="0" smtClean="0"/>
              <a:t>Municipal Wastewaters</a:t>
            </a:r>
            <a:endParaRPr lang="en-US" sz="2600" dirty="0"/>
          </a:p>
        </p:txBody>
      </p:sp>
      <p:sp>
        <p:nvSpPr>
          <p:cNvPr id="3" name="Rectangle 2"/>
          <p:cNvSpPr/>
          <p:nvPr/>
        </p:nvSpPr>
        <p:spPr>
          <a:xfrm>
            <a:off x="304800" y="1606784"/>
            <a:ext cx="5867400" cy="231601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27013" indent="-227013">
              <a:spcAft>
                <a:spcPts val="300"/>
              </a:spcAft>
              <a:buFont typeface="Arial"/>
              <a:buChar char="•"/>
            </a:pPr>
            <a:r>
              <a:rPr lang="en-US" sz="2200" dirty="0"/>
              <a:t>On-Site Systems</a:t>
            </a:r>
          </a:p>
          <a:p>
            <a:pPr marL="227013" indent="-227013">
              <a:spcAft>
                <a:spcPts val="300"/>
              </a:spcAft>
              <a:buFont typeface="Arial"/>
              <a:buChar char="•"/>
            </a:pPr>
            <a:r>
              <a:rPr lang="en-US" sz="2200" dirty="0" smtClean="0"/>
              <a:t>Secondary </a:t>
            </a:r>
            <a:r>
              <a:rPr lang="en-US" sz="2200" dirty="0"/>
              <a:t>Treatment (</a:t>
            </a:r>
            <a:r>
              <a:rPr lang="en-US" sz="2200" dirty="0" smtClean="0"/>
              <a:t>BOD and </a:t>
            </a:r>
            <a:r>
              <a:rPr lang="en-US" sz="2200" dirty="0"/>
              <a:t>TSS removal</a:t>
            </a:r>
            <a:r>
              <a:rPr lang="en-US" sz="2200" dirty="0" smtClean="0"/>
              <a:t>)</a:t>
            </a:r>
          </a:p>
          <a:p>
            <a:pPr marL="227013" indent="-227013">
              <a:spcAft>
                <a:spcPts val="300"/>
              </a:spcAft>
              <a:buFont typeface="Arial"/>
              <a:buChar char="•"/>
            </a:pPr>
            <a:r>
              <a:rPr lang="en-US" sz="2200" dirty="0" smtClean="0"/>
              <a:t>Advanced </a:t>
            </a:r>
            <a:r>
              <a:rPr lang="en-US" sz="2200" dirty="0"/>
              <a:t>Secondary </a:t>
            </a:r>
            <a:r>
              <a:rPr lang="en-US" sz="2200" dirty="0" smtClean="0"/>
              <a:t>Treatment (NH</a:t>
            </a:r>
            <a:r>
              <a:rPr lang="en-US" sz="2200" baseline="-25000" dirty="0" smtClean="0"/>
              <a:t>4</a:t>
            </a:r>
            <a:r>
              <a:rPr lang="en-US" sz="2200" dirty="0" smtClean="0"/>
              <a:t> </a:t>
            </a:r>
            <a:r>
              <a:rPr lang="en-US" sz="2200" dirty="0"/>
              <a:t>removal</a:t>
            </a:r>
            <a:r>
              <a:rPr lang="en-US" sz="2200" dirty="0" smtClean="0"/>
              <a:t>)</a:t>
            </a:r>
          </a:p>
          <a:p>
            <a:pPr marL="227013" indent="-227013">
              <a:spcAft>
                <a:spcPts val="300"/>
              </a:spcAft>
              <a:buFont typeface="Arial"/>
              <a:buChar char="•"/>
            </a:pPr>
            <a:r>
              <a:rPr lang="en-US" sz="2200" dirty="0" smtClean="0"/>
              <a:t>Tertiary </a:t>
            </a:r>
            <a:r>
              <a:rPr lang="en-US" sz="2200" dirty="0"/>
              <a:t>Treatment (TN and </a:t>
            </a:r>
            <a:r>
              <a:rPr lang="en-US" sz="2200" dirty="0" smtClean="0"/>
              <a:t>TP removal)</a:t>
            </a:r>
          </a:p>
          <a:p>
            <a:pPr marL="227013" indent="-227013">
              <a:spcAft>
                <a:spcPts val="300"/>
              </a:spcAft>
              <a:buFont typeface="Arial"/>
              <a:buChar char="•"/>
            </a:pPr>
            <a:r>
              <a:rPr lang="en-US" sz="2200" dirty="0" smtClean="0"/>
              <a:t>Wildlife </a:t>
            </a:r>
            <a:r>
              <a:rPr lang="en-US" sz="2200" dirty="0"/>
              <a:t>Habitat </a:t>
            </a:r>
            <a:r>
              <a:rPr lang="en-US" sz="2200" dirty="0" smtClean="0"/>
              <a:t>Creation</a:t>
            </a:r>
          </a:p>
          <a:p>
            <a:pPr marL="227013" indent="-227013">
              <a:spcAft>
                <a:spcPts val="300"/>
              </a:spcAft>
              <a:buFont typeface="Arial"/>
              <a:buChar char="•"/>
            </a:pPr>
            <a:r>
              <a:rPr lang="en-US" sz="2200" dirty="0" smtClean="0"/>
              <a:t>Public </a:t>
            </a:r>
            <a:r>
              <a:rPr lang="en-US" sz="2200" dirty="0"/>
              <a:t>Use</a:t>
            </a:r>
          </a:p>
        </p:txBody>
      </p:sp>
      <p:pic>
        <p:nvPicPr>
          <p:cNvPr id="4" name="Picture 3" descr="Wetlands 02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3352800"/>
            <a:ext cx="4191000" cy="31432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08" y="4267200"/>
            <a:ext cx="3341520" cy="217867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308627" y="6166547"/>
            <a:ext cx="2212151" cy="283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http://</a:t>
            </a:r>
            <a:r>
              <a:rPr lang="en-US" sz="1200" dirty="0" err="1">
                <a:solidFill>
                  <a:schemeClr val="bg1"/>
                </a:solidFill>
              </a:rPr>
              <a:t>www.ccwa.us</a:t>
            </a:r>
            <a:r>
              <a:rPr lang="en-US" sz="1200" dirty="0">
                <a:solidFill>
                  <a:schemeClr val="bg1"/>
                </a:solidFill>
              </a:rPr>
              <a:t>/water-use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86301" y="6061047"/>
            <a:ext cx="269860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FWS WTS - 2</a:t>
            </a:r>
            <a:r>
              <a:rPr lang="en-US" baseline="30000" dirty="0" smtClean="0"/>
              <a:t>o</a:t>
            </a:r>
            <a:r>
              <a:rPr lang="en-US" dirty="0" smtClean="0"/>
              <a:t> municipal WW (Patterson, GA)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79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1079" y="1055150"/>
            <a:ext cx="2131609" cy="209909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2400" y="201612"/>
            <a:ext cx="8991600" cy="86518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cs typeface="Arial" pitchFamily="34" charset="0"/>
              </a:rPr>
              <a:t>WTS Types – Applications</a:t>
            </a:r>
            <a:endParaRPr lang="en-US" sz="3600" dirty="0">
              <a:cs typeface="Arial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0" y="865188"/>
            <a:ext cx="80772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008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0" y="6793670"/>
            <a:ext cx="9144000" cy="7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04800" y="1114341"/>
            <a:ext cx="1930261" cy="49244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600" dirty="0" err="1" smtClean="0"/>
              <a:t>Stormwaters</a:t>
            </a:r>
            <a:endParaRPr lang="en-US" sz="2600" dirty="0"/>
          </a:p>
        </p:txBody>
      </p:sp>
      <p:sp>
        <p:nvSpPr>
          <p:cNvPr id="3" name="Rectangle 2"/>
          <p:cNvSpPr/>
          <p:nvPr/>
        </p:nvSpPr>
        <p:spPr>
          <a:xfrm>
            <a:off x="304800" y="1606784"/>
            <a:ext cx="5486400" cy="19005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27013" indent="-227013">
              <a:spcAft>
                <a:spcPts val="300"/>
              </a:spcAft>
              <a:buFont typeface="Arial"/>
              <a:buChar char="•"/>
            </a:pPr>
            <a:r>
              <a:rPr lang="en-US" sz="2200" dirty="0"/>
              <a:t>Urban Storage and Detention </a:t>
            </a:r>
            <a:r>
              <a:rPr lang="en-US" sz="2200" dirty="0" smtClean="0"/>
              <a:t>(flood </a:t>
            </a:r>
            <a:r>
              <a:rPr lang="en-US" sz="2200" dirty="0"/>
              <a:t>control)</a:t>
            </a:r>
          </a:p>
          <a:p>
            <a:pPr marL="227013" indent="-227013">
              <a:spcAft>
                <a:spcPts val="300"/>
              </a:spcAft>
              <a:buFont typeface="Arial"/>
              <a:buChar char="•"/>
            </a:pPr>
            <a:r>
              <a:rPr lang="en-US" sz="2200" dirty="0" smtClean="0"/>
              <a:t>Urban </a:t>
            </a:r>
            <a:r>
              <a:rPr lang="en-US" sz="2200" dirty="0"/>
              <a:t>Water Quality (TSS, oils </a:t>
            </a:r>
            <a:r>
              <a:rPr lang="en-US" sz="2200" dirty="0" smtClean="0"/>
              <a:t>&amp; grease</a:t>
            </a:r>
            <a:r>
              <a:rPr lang="en-US" sz="2200" dirty="0"/>
              <a:t>, </a:t>
            </a:r>
            <a:r>
              <a:rPr lang="en-US" sz="2200" dirty="0" smtClean="0"/>
              <a:t>nutrients</a:t>
            </a:r>
            <a:r>
              <a:rPr lang="en-US" sz="2200" dirty="0"/>
              <a:t>, metals)</a:t>
            </a:r>
          </a:p>
          <a:p>
            <a:pPr marL="227013" indent="-227013">
              <a:spcAft>
                <a:spcPts val="300"/>
              </a:spcAft>
              <a:buFont typeface="Arial"/>
              <a:buChar char="•"/>
            </a:pPr>
            <a:r>
              <a:rPr lang="en-US" sz="2200" dirty="0" smtClean="0"/>
              <a:t>Industrial </a:t>
            </a:r>
            <a:r>
              <a:rPr lang="en-US" sz="2200" dirty="0"/>
              <a:t>Sites (quantity </a:t>
            </a:r>
            <a:r>
              <a:rPr lang="en-US" sz="2200" dirty="0" smtClean="0"/>
              <a:t>and quality</a:t>
            </a:r>
            <a:r>
              <a:rPr lang="en-US" sz="2200" dirty="0"/>
              <a:t>)</a:t>
            </a:r>
          </a:p>
          <a:p>
            <a:pPr marL="227013" indent="-227013">
              <a:spcAft>
                <a:spcPts val="300"/>
              </a:spcAft>
              <a:buFont typeface="Arial"/>
              <a:buChar char="•"/>
            </a:pPr>
            <a:r>
              <a:rPr lang="en-US" sz="2200" dirty="0" smtClean="0"/>
              <a:t>Combined </a:t>
            </a:r>
            <a:r>
              <a:rPr lang="en-US" sz="2200" dirty="0"/>
              <a:t>Sewer </a:t>
            </a:r>
            <a:r>
              <a:rPr lang="en-US" sz="2200" dirty="0" smtClean="0"/>
              <a:t>Overflows</a:t>
            </a:r>
            <a:endParaRPr lang="en-US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6021579" y="6485893"/>
            <a:ext cx="2970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www.blainc.com</a:t>
            </a:r>
            <a:r>
              <a:rPr lang="en-US" sz="1400" dirty="0"/>
              <a:t>/</a:t>
            </a:r>
            <a:r>
              <a:rPr lang="en-US" sz="1400" dirty="0" err="1"/>
              <a:t>greencso.htm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326" y="3352800"/>
            <a:ext cx="4337926" cy="31421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6367688" y="2919183"/>
            <a:ext cx="222385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</a:rPr>
              <a:t>http://</a:t>
            </a:r>
            <a:r>
              <a:rPr lang="en-US" sz="1000" dirty="0" err="1">
                <a:solidFill>
                  <a:srgbClr val="FFFFFF"/>
                </a:solidFill>
              </a:rPr>
              <a:t>www.esf.edu</a:t>
            </a:r>
            <a:r>
              <a:rPr lang="en-US" sz="1000" dirty="0" smtClean="0">
                <a:solidFill>
                  <a:srgbClr val="FFFFFF"/>
                </a:solidFill>
              </a:rPr>
              <a:t>/</a:t>
            </a:r>
            <a:endParaRPr lang="en-US" sz="1000" dirty="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103" y="3815357"/>
            <a:ext cx="3738485" cy="248777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34888" y="6291477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Stormwater “BMP” on Staten Island, NY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91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865188"/>
            <a:ext cx="80772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008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0" y="6793670"/>
            <a:ext cx="9144000" cy="7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52400" y="201612"/>
            <a:ext cx="8991600" cy="86518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cs typeface="Arial" pitchFamily="34" charset="0"/>
              </a:rPr>
              <a:t>Wetland Design and Restoration</a:t>
            </a:r>
            <a:endParaRPr lang="en-US" sz="3200" dirty="0"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13942" y="6110469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Word cloud built from the </a:t>
            </a:r>
            <a:r>
              <a:rPr lang="en-US" sz="1600" b="1" i="1" dirty="0" smtClean="0"/>
              <a:t>Restoration Ecology </a:t>
            </a:r>
            <a:r>
              <a:rPr lang="en-US" sz="1600" dirty="0" smtClean="0"/>
              <a:t>RSS feed via www.wordle.net</a:t>
            </a:r>
            <a:endParaRPr lang="en-US" sz="16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726927" y="1998199"/>
            <a:ext cx="4957902" cy="329008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5846" y="6078415"/>
            <a:ext cx="372225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Word cloud built from the </a:t>
            </a:r>
            <a:r>
              <a:rPr lang="en-US" sz="1600" b="1" i="1" dirty="0" smtClean="0"/>
              <a:t>Ecological Engineering</a:t>
            </a:r>
            <a:r>
              <a:rPr lang="en-US" sz="1600" i="1" dirty="0" smtClean="0"/>
              <a:t> </a:t>
            </a:r>
            <a:r>
              <a:rPr lang="en-US" sz="1600" dirty="0" smtClean="0"/>
              <a:t>RSS feed via www.wordle.net</a:t>
            </a:r>
            <a:endParaRPr lang="en-US" sz="1600" dirty="0"/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489405" y="1893841"/>
            <a:ext cx="4957902" cy="34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738946" y="1221400"/>
            <a:ext cx="182188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Hydrology</a:t>
            </a:r>
          </a:p>
          <a:p>
            <a:pPr algn="ctr"/>
            <a:r>
              <a:rPr lang="en-US" sz="2400" b="1" dirty="0" smtClean="0"/>
              <a:t>Soils</a:t>
            </a:r>
          </a:p>
          <a:p>
            <a:pPr algn="ctr"/>
            <a:r>
              <a:rPr lang="en-US" sz="2400" b="1" dirty="0" smtClean="0"/>
              <a:t>Vegetation</a:t>
            </a:r>
          </a:p>
          <a:p>
            <a:pPr algn="ctr"/>
            <a:r>
              <a:rPr lang="en-US" sz="2400" dirty="0" smtClean="0"/>
              <a:t>Microbes</a:t>
            </a:r>
          </a:p>
          <a:p>
            <a:pPr algn="ctr"/>
            <a:r>
              <a:rPr lang="en-US" sz="2400" dirty="0" smtClean="0"/>
              <a:t>Climate</a:t>
            </a:r>
          </a:p>
          <a:p>
            <a:pPr algn="ctr"/>
            <a:r>
              <a:rPr lang="en-US" sz="2400" dirty="0" smtClean="0"/>
              <a:t>Models</a:t>
            </a:r>
          </a:p>
          <a:p>
            <a:pPr algn="ctr"/>
            <a:r>
              <a:rPr lang="en-US" sz="2400" dirty="0" smtClean="0"/>
              <a:t>Success</a:t>
            </a:r>
          </a:p>
          <a:p>
            <a:pPr algn="ctr"/>
            <a:r>
              <a:rPr lang="en-US" sz="2400" dirty="0" smtClean="0"/>
              <a:t>Criteria</a:t>
            </a:r>
          </a:p>
          <a:p>
            <a:pPr algn="ctr"/>
            <a:r>
              <a:rPr lang="en-US" sz="2400" dirty="0" smtClean="0"/>
              <a:t>Costs</a:t>
            </a:r>
          </a:p>
          <a:p>
            <a:pPr algn="ctr"/>
            <a:r>
              <a:rPr lang="en-US" sz="2400" dirty="0" smtClean="0"/>
              <a:t>Permits</a:t>
            </a:r>
          </a:p>
          <a:p>
            <a:pPr algn="ctr"/>
            <a:r>
              <a:rPr lang="en-US" sz="2400" dirty="0" smtClean="0"/>
              <a:t>Public</a:t>
            </a:r>
          </a:p>
          <a:p>
            <a:pPr algn="ctr"/>
            <a:r>
              <a:rPr lang="en-US" sz="2400" dirty="0" smtClean="0"/>
              <a:t>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 Quality</a:t>
            </a:r>
          </a:p>
          <a:p>
            <a:pPr algn="ctr"/>
            <a:r>
              <a:rPr lang="en-US" sz="2400" dirty="0" smtClean="0"/>
              <a:t>...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7140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52400" y="201612"/>
            <a:ext cx="8991600" cy="86518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cs typeface="Arial" pitchFamily="34" charset="0"/>
              </a:rPr>
              <a:t>WTS Types – Applications</a:t>
            </a:r>
            <a:endParaRPr lang="en-US" sz="3600" dirty="0">
              <a:cs typeface="Arial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0" y="865188"/>
            <a:ext cx="80772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008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0" y="6793670"/>
            <a:ext cx="9144000" cy="7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04800" y="1114341"/>
            <a:ext cx="3327291" cy="49244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600" dirty="0" smtClean="0"/>
              <a:t>Industrial Wastewaters</a:t>
            </a:r>
            <a:endParaRPr lang="en-US" sz="2600" dirty="0"/>
          </a:p>
        </p:txBody>
      </p:sp>
      <p:sp>
        <p:nvSpPr>
          <p:cNvPr id="3" name="Rectangle 2"/>
          <p:cNvSpPr/>
          <p:nvPr/>
        </p:nvSpPr>
        <p:spPr>
          <a:xfrm>
            <a:off x="304800" y="1606784"/>
            <a:ext cx="5486400" cy="265457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27013" indent="-227013">
              <a:spcAft>
                <a:spcPts val="300"/>
              </a:spcAft>
              <a:buFont typeface="Arial"/>
              <a:buChar char="•"/>
            </a:pPr>
            <a:r>
              <a:rPr lang="en-US" sz="2200" dirty="0"/>
              <a:t>Petroleum (refineries</a:t>
            </a:r>
            <a:r>
              <a:rPr lang="en-US" sz="2200" dirty="0" smtClean="0"/>
              <a:t>, pumping </a:t>
            </a:r>
            <a:r>
              <a:rPr lang="en-US" sz="2200" dirty="0"/>
              <a:t>stations, </a:t>
            </a:r>
            <a:r>
              <a:rPr lang="en-US" sz="2200" dirty="0" smtClean="0"/>
              <a:t>storage facilities)</a:t>
            </a:r>
          </a:p>
          <a:p>
            <a:pPr marL="227013" indent="-227013">
              <a:spcAft>
                <a:spcPts val="300"/>
              </a:spcAft>
              <a:buFont typeface="Arial"/>
              <a:buChar char="•"/>
            </a:pPr>
            <a:r>
              <a:rPr lang="en-US" sz="2200" dirty="0" smtClean="0"/>
              <a:t>Pulp </a:t>
            </a:r>
            <a:r>
              <a:rPr lang="en-US" sz="2200" dirty="0"/>
              <a:t>&amp; Paper (</a:t>
            </a:r>
            <a:r>
              <a:rPr lang="en-US" sz="2200" dirty="0" smtClean="0"/>
              <a:t>process wastewaters)</a:t>
            </a:r>
          </a:p>
          <a:p>
            <a:pPr marL="227013" indent="-227013">
              <a:spcAft>
                <a:spcPts val="300"/>
              </a:spcAft>
              <a:buFont typeface="Arial"/>
              <a:buChar char="•"/>
            </a:pPr>
            <a:r>
              <a:rPr lang="en-US" sz="2200" dirty="0" smtClean="0"/>
              <a:t>Food Processing</a:t>
            </a:r>
          </a:p>
          <a:p>
            <a:pPr marL="227013" indent="-227013">
              <a:spcAft>
                <a:spcPts val="300"/>
              </a:spcAft>
              <a:buFont typeface="Arial"/>
              <a:buChar char="•"/>
            </a:pPr>
            <a:r>
              <a:rPr lang="en-US" sz="2200" dirty="0" smtClean="0"/>
              <a:t>Landfill Leachates</a:t>
            </a:r>
          </a:p>
          <a:p>
            <a:pPr marL="227013" indent="-227013">
              <a:spcAft>
                <a:spcPts val="300"/>
              </a:spcAft>
              <a:buFont typeface="Arial"/>
              <a:buChar char="•"/>
            </a:pPr>
            <a:r>
              <a:rPr lang="en-US" sz="2200" dirty="0" smtClean="0"/>
              <a:t>Acid </a:t>
            </a:r>
            <a:r>
              <a:rPr lang="en-US" sz="2200" dirty="0"/>
              <a:t>Mine </a:t>
            </a:r>
            <a:r>
              <a:rPr lang="en-US" sz="2200" dirty="0" smtClean="0"/>
              <a:t>Drainage</a:t>
            </a:r>
          </a:p>
          <a:p>
            <a:pPr marL="227013" indent="-227013">
              <a:spcAft>
                <a:spcPts val="300"/>
              </a:spcAft>
              <a:buFont typeface="Arial"/>
              <a:buChar char="•"/>
            </a:pPr>
            <a:r>
              <a:rPr lang="en-US" sz="2200" dirty="0" smtClean="0"/>
              <a:t>Issues?</a:t>
            </a:r>
            <a:endParaRPr lang="en-US" sz="2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33"/>
          <a:stretch/>
        </p:blipFill>
        <p:spPr>
          <a:xfrm>
            <a:off x="3181028" y="3055231"/>
            <a:ext cx="5764473" cy="330954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21816" y="5492694"/>
            <a:ext cx="3131409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Hybrid WTS for treatment of industrial wastewater from oil and gas processing plant</a:t>
            </a:r>
          </a:p>
          <a:p>
            <a:r>
              <a:rPr lang="en-US" sz="1600" dirty="0" smtClean="0"/>
              <a:t>(</a:t>
            </a:r>
            <a:r>
              <a:rPr lang="en-US" sz="1600" dirty="0"/>
              <a:t>W</a:t>
            </a:r>
            <a:r>
              <a:rPr lang="en-US" sz="1600" dirty="0" smtClean="0"/>
              <a:t>allace &amp; </a:t>
            </a:r>
            <a:r>
              <a:rPr lang="en-US" sz="1600" dirty="0" err="1" smtClean="0"/>
              <a:t>Kadlec</a:t>
            </a:r>
            <a:r>
              <a:rPr lang="en-US" sz="1600" dirty="0" smtClean="0"/>
              <a:t>, 2004)</a:t>
            </a:r>
            <a:endParaRPr lang="en-US" sz="1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532" y="188924"/>
            <a:ext cx="1895969" cy="27096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7013195" y="2633231"/>
            <a:ext cx="9707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Knight, 2007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39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52400" y="201612"/>
            <a:ext cx="8991600" cy="86518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cs typeface="Arial" pitchFamily="34" charset="0"/>
              </a:rPr>
              <a:t>WTS Types – Applications</a:t>
            </a:r>
            <a:endParaRPr lang="en-US" sz="3600" dirty="0">
              <a:cs typeface="Arial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0" y="865188"/>
            <a:ext cx="80772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008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0" y="6793670"/>
            <a:ext cx="9144000" cy="7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04800" y="1114341"/>
            <a:ext cx="3621316" cy="49244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600" dirty="0" smtClean="0"/>
              <a:t>Agricultural Wastewaters</a:t>
            </a:r>
            <a:endParaRPr lang="en-US" sz="2600" dirty="0"/>
          </a:p>
        </p:txBody>
      </p:sp>
      <p:sp>
        <p:nvSpPr>
          <p:cNvPr id="3" name="Rectangle 2"/>
          <p:cNvSpPr/>
          <p:nvPr/>
        </p:nvSpPr>
        <p:spPr>
          <a:xfrm>
            <a:off x="304800" y="1606784"/>
            <a:ext cx="4931854" cy="223907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33363" indent="-233363">
              <a:spcAft>
                <a:spcPts val="300"/>
              </a:spcAft>
              <a:buFont typeface="Arial"/>
              <a:buChar char="•"/>
            </a:pPr>
            <a:r>
              <a:rPr lang="en-US" sz="2200" dirty="0"/>
              <a:t>Concentrated Animal </a:t>
            </a:r>
            <a:r>
              <a:rPr lang="en-US" sz="2200" dirty="0" smtClean="0"/>
              <a:t>Feeding Operations (CAFOs)</a:t>
            </a:r>
          </a:p>
          <a:p>
            <a:pPr marL="800100" lvl="1" indent="-342900">
              <a:buFont typeface="Lucida Grande"/>
              <a:buChar char="-"/>
            </a:pPr>
            <a:r>
              <a:rPr lang="en-US" sz="2200" dirty="0" smtClean="0"/>
              <a:t>Dairy, Swine, Poultry, Aquaculture</a:t>
            </a:r>
          </a:p>
          <a:p>
            <a:pPr marL="227013" indent="-227013">
              <a:spcAft>
                <a:spcPts val="300"/>
              </a:spcAft>
              <a:buFont typeface="Arial"/>
              <a:buChar char="•"/>
            </a:pPr>
            <a:r>
              <a:rPr lang="en-US" sz="2200" dirty="0" smtClean="0"/>
              <a:t>Runoff from farming operations</a:t>
            </a:r>
            <a:endParaRPr lang="en-US" sz="2200" dirty="0"/>
          </a:p>
          <a:p>
            <a:pPr marL="800100" lvl="1" indent="-342900">
              <a:spcAft>
                <a:spcPts val="300"/>
              </a:spcAft>
              <a:buFont typeface="Lucida Grande"/>
              <a:buChar char="-"/>
            </a:pPr>
            <a:r>
              <a:rPr lang="en-US" sz="2200" dirty="0"/>
              <a:t>On-farm buffer strips</a:t>
            </a:r>
          </a:p>
          <a:p>
            <a:pPr marL="800100" lvl="1" indent="-342900">
              <a:spcAft>
                <a:spcPts val="300"/>
              </a:spcAft>
              <a:buFont typeface="Lucida Grande"/>
              <a:buChar char="-"/>
            </a:pPr>
            <a:r>
              <a:rPr lang="en-US" sz="2200" dirty="0"/>
              <a:t>Downstream treatment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4120157"/>
            <a:ext cx="3884954" cy="24183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0161" y="6358550"/>
            <a:ext cx="26210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www.agry.purdue.edu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9337" y="3687912"/>
            <a:ext cx="4483255" cy="268228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34" r="2494"/>
          <a:stretch/>
        </p:blipFill>
        <p:spPr>
          <a:xfrm>
            <a:off x="5553473" y="1074583"/>
            <a:ext cx="3395918" cy="196149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373916" y="6370428"/>
            <a:ext cx="29817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Poultry house wastewater lagoon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7132587" y="6093429"/>
            <a:ext cx="18768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 smtClean="0">
                <a:solidFill>
                  <a:srgbClr val="FFFFFF"/>
                </a:solidFill>
              </a:rPr>
              <a:t>www.pewenvironment.org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135668" y="2987805"/>
            <a:ext cx="18768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 smtClean="0"/>
              <a:t>www.pewenvironment.org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6724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52400" y="201612"/>
            <a:ext cx="8991600" cy="86518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cs typeface="Arial" pitchFamily="34" charset="0"/>
              </a:rPr>
              <a:t>WTS Types – Applications</a:t>
            </a:r>
            <a:endParaRPr lang="en-US" sz="3600" dirty="0">
              <a:cs typeface="Arial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0" y="865188"/>
            <a:ext cx="80772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008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0" y="6793670"/>
            <a:ext cx="9144000" cy="7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39" y="2168553"/>
            <a:ext cx="8741616" cy="332906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8939" y="1084745"/>
            <a:ext cx="8663985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WTS can provide high levels of treatment for many pollutants at (relatively) low cost, while providing ancillary benefits…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3927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52400" y="201612"/>
            <a:ext cx="8991600" cy="86518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cs typeface="Arial" pitchFamily="34" charset="0"/>
              </a:rPr>
              <a:t>WTS Types – Applications</a:t>
            </a:r>
            <a:endParaRPr lang="en-US" sz="3600" dirty="0">
              <a:cs typeface="Arial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0" y="865188"/>
            <a:ext cx="80772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008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0" y="6793670"/>
            <a:ext cx="9144000" cy="7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39" y="2168553"/>
            <a:ext cx="8741616" cy="332906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8939" y="5727589"/>
            <a:ext cx="8663985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…however, removal efficiencies &amp; effluent concentrations are </a:t>
            </a:r>
            <a:r>
              <a:rPr lang="en-US" sz="2400" b="1" u="sng" dirty="0" smtClean="0"/>
              <a:t>VERY</a:t>
            </a:r>
            <a:r>
              <a:rPr lang="en-US" sz="2400" dirty="0" smtClean="0"/>
              <a:t> dependent on influent concentration and hydraulic loading rate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228939" y="1084745"/>
            <a:ext cx="8663985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WTS can provide high levels of treatment for many pollutants at (relatively) low cost, while providing ancillary benefits…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1614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3" t="30543" r="29304" b="4138"/>
          <a:stretch/>
        </p:blipFill>
        <p:spPr>
          <a:xfrm>
            <a:off x="5419406" y="3436734"/>
            <a:ext cx="3556983" cy="32678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2400" y="201612"/>
            <a:ext cx="8991600" cy="86518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cs typeface="Arial" pitchFamily="34" charset="0"/>
              </a:rPr>
              <a:t>For Next Week: 3 Things</a:t>
            </a:r>
            <a:endParaRPr lang="en-US" sz="3600" dirty="0">
              <a:cs typeface="Arial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0" y="865188"/>
            <a:ext cx="80772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008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0" y="6793670"/>
            <a:ext cx="9144000" cy="7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94663" y="1219200"/>
            <a:ext cx="8808660" cy="21236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US" sz="2200" b="1" u="sng" dirty="0" smtClean="0"/>
              <a:t>EDGE Students</a:t>
            </a:r>
            <a:r>
              <a:rPr lang="en-US" sz="2200" dirty="0" smtClean="0"/>
              <a:t>: Post an introduction to the online discussion </a:t>
            </a:r>
            <a:endParaRPr lang="en-US" sz="2200" dirty="0" smtClean="0"/>
          </a:p>
          <a:p>
            <a:pPr marL="342900" lvl="0" indent="-342900">
              <a:buFont typeface="+mj-lt"/>
              <a:buAutoNum type="arabicPeriod"/>
            </a:pPr>
            <a:endParaRPr lang="en-US" sz="2200" dirty="0"/>
          </a:p>
          <a:p>
            <a:pPr marL="342900" indent="-342900">
              <a:buFont typeface="+mj-lt"/>
              <a:buAutoNum type="arabicPeriod"/>
            </a:pPr>
            <a:r>
              <a:rPr lang="en-US" sz="2200" b="1" u="sng" dirty="0" smtClean="0"/>
              <a:t>Read</a:t>
            </a:r>
            <a:r>
              <a:rPr lang="en-US" sz="2200" b="1" dirty="0" smtClean="0"/>
              <a:t>:</a:t>
            </a:r>
            <a:r>
              <a:rPr lang="en-US" sz="2200" dirty="0" smtClean="0"/>
              <a:t> Chapters </a:t>
            </a:r>
            <a:r>
              <a:rPr lang="en-US" sz="2200" dirty="0" smtClean="0"/>
              <a:t>1-3 </a:t>
            </a:r>
            <a:r>
              <a:rPr lang="en-US" sz="2200" dirty="0" smtClean="0"/>
              <a:t>in K&amp;W. </a:t>
            </a:r>
            <a:endParaRPr lang="en-US" sz="2200" dirty="0" smtClean="0"/>
          </a:p>
          <a:p>
            <a:pPr marL="342900" indent="-342900">
              <a:buFont typeface="+mj-lt"/>
              <a:buAutoNum type="arabicPeriod"/>
            </a:pPr>
            <a:endParaRPr lang="en-US" sz="2200" dirty="0"/>
          </a:p>
          <a:p>
            <a:pPr marL="342900" indent="-342900">
              <a:buFont typeface="+mj-lt"/>
              <a:buAutoNum type="arabicPeriod"/>
            </a:pPr>
            <a:r>
              <a:rPr lang="en-US" sz="2200" b="1" u="sng" dirty="0" smtClean="0"/>
              <a:t>Review</a:t>
            </a:r>
            <a:r>
              <a:rPr lang="en-US" sz="2200" dirty="0" smtClean="0"/>
              <a:t> reading list and </a:t>
            </a:r>
            <a:r>
              <a:rPr lang="en-US" sz="2200" b="1" u="sng" dirty="0" smtClean="0"/>
              <a:t>think</a:t>
            </a:r>
            <a:r>
              <a:rPr lang="en-US" sz="2200" b="1" dirty="0" smtClean="0"/>
              <a:t> </a:t>
            </a:r>
            <a:r>
              <a:rPr lang="en-US" sz="2200" dirty="0" smtClean="0"/>
              <a:t>about what topic you want to write your synthesis paper on.</a:t>
            </a:r>
            <a:endParaRPr lang="en-US" sz="2200" dirty="0"/>
          </a:p>
        </p:txBody>
      </p:sp>
      <p:pic>
        <p:nvPicPr>
          <p:cNvPr id="3" name="Picture 2" descr="phot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663" y="4176550"/>
            <a:ext cx="2415208" cy="2415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105" y="3544770"/>
            <a:ext cx="2411895" cy="239592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4159304"/>
            <a:ext cx="3188677" cy="23915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2940" y="387203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2013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95960" y="346008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2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93670"/>
            <a:ext cx="9144000" cy="7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" y="1090346"/>
            <a:ext cx="3733801" cy="56400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u="sng" dirty="0" smtClean="0">
                <a:solidFill>
                  <a:srgbClr val="000000"/>
                </a:solidFill>
              </a:rPr>
              <a:t>Who are we?</a:t>
            </a:r>
          </a:p>
          <a:p>
            <a:pPr marL="452438" indent="-333375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21 EDGE students</a:t>
            </a:r>
            <a:endParaRPr lang="en-US" sz="2400" dirty="0">
              <a:solidFill>
                <a:srgbClr val="000000"/>
              </a:solidFill>
            </a:endParaRPr>
          </a:p>
          <a:p>
            <a:pPr marL="452438" indent="-333375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12 On-campus students</a:t>
            </a:r>
          </a:p>
          <a:p>
            <a:pPr marL="119063">
              <a:spcAft>
                <a:spcPts val="600"/>
              </a:spcAft>
            </a:pPr>
            <a:endParaRPr lang="en-US" sz="1050" dirty="0" smtClean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u="sng" dirty="0" smtClean="0">
                <a:solidFill>
                  <a:schemeClr val="tx1"/>
                </a:solidFill>
              </a:rPr>
              <a:t>Departments represented:</a:t>
            </a:r>
          </a:p>
          <a:p>
            <a:pPr marL="455613" indent="-336550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Environmental Engineering Sciences</a:t>
            </a:r>
          </a:p>
          <a:p>
            <a:pPr marL="455613" indent="-336550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SFRC</a:t>
            </a:r>
          </a:p>
          <a:p>
            <a:pPr marL="455613" indent="-336550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Ag. and Bio Engineering</a:t>
            </a:r>
          </a:p>
          <a:p>
            <a:pPr marL="455613" indent="-336550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Biological Engineering</a:t>
            </a:r>
          </a:p>
          <a:p>
            <a:pPr marL="455613" indent="-336550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Soil and Water Science</a:t>
            </a:r>
          </a:p>
          <a:p>
            <a:pPr marL="119063">
              <a:spcAft>
                <a:spcPts val="600"/>
              </a:spcAft>
            </a:pPr>
            <a:endParaRPr lang="en-US" sz="700" dirty="0" smtClean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u="sng" dirty="0" smtClean="0">
                <a:solidFill>
                  <a:schemeClr val="tx1"/>
                </a:solidFill>
              </a:rPr>
              <a:t>Who are you? One question…</a:t>
            </a:r>
            <a:endParaRPr lang="en-US" sz="2400" u="sng" dirty="0">
              <a:solidFill>
                <a:schemeClr val="tx1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865188"/>
            <a:ext cx="80772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008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152400" y="201612"/>
            <a:ext cx="8991600" cy="86518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cs typeface="Arial" pitchFamily="34" charset="0"/>
              </a:rPr>
              <a:t>Motivations…why are we here?</a:t>
            </a:r>
            <a:endParaRPr lang="en-US" sz="3200" dirty="0">
              <a:cs typeface="Arial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9853" y="438920"/>
            <a:ext cx="3054999" cy="2015124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0796" y="4625729"/>
            <a:ext cx="4776666" cy="108271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0796" y="5868746"/>
            <a:ext cx="4784056" cy="80537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5342" y="2640399"/>
            <a:ext cx="3589510" cy="182502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6355" y="1105546"/>
            <a:ext cx="1784350" cy="137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8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865188"/>
            <a:ext cx="80772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008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0" y="6793670"/>
            <a:ext cx="9144000" cy="7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52400" y="201612"/>
            <a:ext cx="8991600" cy="86518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cs typeface="Arial" pitchFamily="34" charset="0"/>
              </a:rPr>
              <a:t>Motivations…why are we here?</a:t>
            </a:r>
            <a:endParaRPr lang="en-US" sz="3200" dirty="0">
              <a:cs typeface="Arial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81" y="1044904"/>
            <a:ext cx="4259916" cy="2733975"/>
          </a:xfrm>
          <a:prstGeom prst="rect">
            <a:avLst/>
          </a:prstGeom>
          <a:ln w="12700" cmpd="sng">
            <a:solidFill>
              <a:srgbClr val="000000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196970" y="351379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www.quokka.wikispaces.com</a:t>
            </a:r>
            <a:r>
              <a:rPr lang="en-US" sz="1200" dirty="0">
                <a:solidFill>
                  <a:schemeClr val="bg1"/>
                </a:solidFill>
              </a:rPr>
              <a:t>/</a:t>
            </a:r>
            <a:r>
              <a:rPr lang="en-US" sz="1200" dirty="0" err="1">
                <a:solidFill>
                  <a:schemeClr val="bg1"/>
                </a:solidFill>
              </a:rPr>
              <a:t>Causes+of+Endangerment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81" y="4017978"/>
            <a:ext cx="4259916" cy="2646368"/>
          </a:xfrm>
          <a:prstGeom prst="rect">
            <a:avLst/>
          </a:prstGeom>
          <a:ln w="12700" cmpd="sng">
            <a:solidFill>
              <a:srgbClr val="000000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231162" y="398195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www.china.org.cn</a:t>
            </a:r>
            <a:r>
              <a:rPr lang="en-US" sz="1200" dirty="0">
                <a:solidFill>
                  <a:schemeClr val="bg1"/>
                </a:solidFill>
              </a:rPr>
              <a:t>/travel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3424" y="1044904"/>
            <a:ext cx="4113360" cy="273956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4747313" y="3513974"/>
            <a:ext cx="42755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www.davisenterprise.com</a:t>
            </a:r>
            <a:r>
              <a:rPr lang="en-US" sz="1200" dirty="0">
                <a:solidFill>
                  <a:schemeClr val="bg1"/>
                </a:solidFill>
              </a:rPr>
              <a:t>/visitors-guide/explore-local-wetlands/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3424" y="4016829"/>
            <a:ext cx="4113360" cy="267676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2" name="Rectangle 21"/>
          <p:cNvSpPr/>
          <p:nvPr/>
        </p:nvSpPr>
        <p:spPr>
          <a:xfrm>
            <a:off x="4747313" y="4031999"/>
            <a:ext cx="17876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www.greenprophet.com</a:t>
            </a:r>
            <a:r>
              <a:rPr lang="en-US" sz="1200" dirty="0">
                <a:solidFill>
                  <a:schemeClr val="bg1"/>
                </a:solidFill>
              </a:rPr>
              <a:t>/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2078" y="6202681"/>
            <a:ext cx="2769604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Affinity for Wetlands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4648200" y="6261035"/>
            <a:ext cx="2115934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“Green” Design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47569" y="994513"/>
            <a:ext cx="3399488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 smtClean="0"/>
              <a:t>Environmental Protection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23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1486" y="1088886"/>
            <a:ext cx="2293918" cy="145520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6793670"/>
            <a:ext cx="9144000" cy="7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52400" y="201612"/>
            <a:ext cx="8991600" cy="86518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/>
              <a:t>Guiding </a:t>
            </a:r>
            <a:r>
              <a:rPr lang="en-US" sz="3200" b="1" dirty="0" smtClean="0"/>
              <a:t>Questions</a:t>
            </a:r>
            <a:r>
              <a:rPr lang="en-US" sz="3200" dirty="0" smtClean="0"/>
              <a:t>: Wetland Treatment Systems</a:t>
            </a:r>
            <a:endParaRPr lang="en-US" sz="32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865188"/>
            <a:ext cx="80772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008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178694" y="1252329"/>
            <a:ext cx="8686800" cy="3375025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98463" indent="-398463" algn="l">
              <a:spcAft>
                <a:spcPts val="900"/>
              </a:spcAft>
              <a:buFont typeface="+mj-lt"/>
              <a:buAutoNum type="arabicPeriod"/>
            </a:pPr>
            <a:r>
              <a:rPr lang="en-US" sz="2600" u="sng" dirty="0" smtClean="0"/>
              <a:t>What</a:t>
            </a:r>
            <a:r>
              <a:rPr lang="en-US" sz="2600" dirty="0" smtClean="0"/>
              <a:t> are wetland treatment systems?</a:t>
            </a:r>
          </a:p>
          <a:p>
            <a:pPr marL="398463" indent="-398463" algn="l">
              <a:spcAft>
                <a:spcPts val="900"/>
              </a:spcAft>
              <a:buFont typeface="+mj-lt"/>
              <a:buAutoNum type="arabicPeriod"/>
            </a:pPr>
            <a:r>
              <a:rPr lang="en-US" sz="2600" u="sng" dirty="0" smtClean="0"/>
              <a:t>Why</a:t>
            </a:r>
            <a:r>
              <a:rPr lang="en-US" sz="2600" dirty="0" smtClean="0"/>
              <a:t> are they an important </a:t>
            </a:r>
            <a:r>
              <a:rPr lang="en-US" sz="2600" i="1" dirty="0" smtClean="0"/>
              <a:t>technology</a:t>
            </a:r>
            <a:r>
              <a:rPr lang="en-US" sz="2600" dirty="0" smtClean="0"/>
              <a:t>?</a:t>
            </a:r>
          </a:p>
          <a:p>
            <a:pPr marL="398463" indent="-398463" algn="l">
              <a:spcAft>
                <a:spcPts val="900"/>
              </a:spcAft>
              <a:buFont typeface="+mj-lt"/>
              <a:buAutoNum type="arabicPeriod"/>
            </a:pPr>
            <a:r>
              <a:rPr lang="en-US" sz="2600" u="sng" dirty="0" smtClean="0"/>
              <a:t>Where </a:t>
            </a:r>
            <a:r>
              <a:rPr lang="en-US" sz="2600" u="sng" dirty="0"/>
              <a:t>and when</a:t>
            </a:r>
            <a:r>
              <a:rPr lang="en-US" sz="2600" dirty="0"/>
              <a:t> should they be used?</a:t>
            </a:r>
          </a:p>
          <a:p>
            <a:pPr marL="398463" indent="-398463" algn="l">
              <a:spcAft>
                <a:spcPts val="900"/>
              </a:spcAft>
              <a:buFont typeface="+mj-lt"/>
              <a:buAutoNum type="arabicPeriod"/>
            </a:pPr>
            <a:r>
              <a:rPr lang="en-US" sz="2600" u="sng" dirty="0" smtClean="0"/>
              <a:t>How</a:t>
            </a:r>
            <a:r>
              <a:rPr lang="en-US" sz="2600" dirty="0" smtClean="0"/>
              <a:t> do they work? </a:t>
            </a:r>
            <a:r>
              <a:rPr lang="en-US" sz="2600" u="sng" dirty="0" smtClean="0"/>
              <a:t>How</a:t>
            </a:r>
            <a:r>
              <a:rPr lang="en-US" sz="2600" dirty="0" smtClean="0"/>
              <a:t> are they designed? </a:t>
            </a:r>
          </a:p>
          <a:p>
            <a:pPr marL="398463" indent="-398463" algn="l">
              <a:spcAft>
                <a:spcPts val="900"/>
              </a:spcAft>
              <a:buFont typeface="+mj-lt"/>
              <a:buAutoNum type="arabicPeriod"/>
            </a:pPr>
            <a:r>
              <a:rPr lang="en-US" sz="2600" u="sng" dirty="0" smtClean="0"/>
              <a:t>Why</a:t>
            </a:r>
            <a:r>
              <a:rPr lang="en-US" sz="2600" dirty="0" smtClean="0"/>
              <a:t> do WTS sometimes fail?</a:t>
            </a:r>
          </a:p>
          <a:p>
            <a:pPr marL="398463" indent="-398463" algn="l">
              <a:spcAft>
                <a:spcPts val="900"/>
              </a:spcAft>
              <a:buFont typeface="+mj-lt"/>
              <a:buAutoNum type="arabicPeriod"/>
            </a:pPr>
            <a:r>
              <a:rPr lang="en-US" sz="2600" u="sng" dirty="0" smtClean="0"/>
              <a:t>What</a:t>
            </a:r>
            <a:r>
              <a:rPr lang="en-US" sz="2600" dirty="0" smtClean="0"/>
              <a:t> can we do to improve WTS performance?</a:t>
            </a:r>
          </a:p>
        </p:txBody>
      </p:sp>
      <p:sp>
        <p:nvSpPr>
          <p:cNvPr id="6" name="Rectangle 5"/>
          <p:cNvSpPr/>
          <p:nvPr/>
        </p:nvSpPr>
        <p:spPr>
          <a:xfrm>
            <a:off x="6553203" y="982870"/>
            <a:ext cx="2470962" cy="166708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97" y="4528439"/>
            <a:ext cx="8166193" cy="215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35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793670"/>
            <a:ext cx="9144000" cy="7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52400" y="201612"/>
            <a:ext cx="8991600" cy="86518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/>
              <a:t>Guiding Questions</a:t>
            </a:r>
            <a:r>
              <a:rPr lang="en-US" sz="3200" dirty="0"/>
              <a:t>: Wetland </a:t>
            </a:r>
            <a:r>
              <a:rPr lang="en-US" sz="3200" dirty="0" smtClean="0"/>
              <a:t>Restoration</a:t>
            </a:r>
            <a:endParaRPr lang="en-US" sz="32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865188"/>
            <a:ext cx="80772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008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146539" y="1214560"/>
            <a:ext cx="8686800" cy="3375025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>
              <a:spcAft>
                <a:spcPts val="300"/>
              </a:spcAft>
              <a:buFont typeface="+mj-lt"/>
              <a:buAutoNum type="arabicPeriod"/>
            </a:pPr>
            <a:r>
              <a:rPr lang="en-US" sz="2600" u="sng" dirty="0" smtClean="0"/>
              <a:t>How/why</a:t>
            </a:r>
            <a:r>
              <a:rPr lang="en-US" sz="2600" dirty="0" smtClean="0"/>
              <a:t> are ecosystems degraded?</a:t>
            </a:r>
          </a:p>
          <a:p>
            <a:pPr marL="514350" indent="-514350" algn="l">
              <a:spcAft>
                <a:spcPts val="300"/>
              </a:spcAft>
              <a:buFont typeface="+mj-lt"/>
              <a:buAutoNum type="arabicPeriod"/>
            </a:pPr>
            <a:r>
              <a:rPr lang="en-US" sz="2600" u="sng" dirty="0" smtClean="0"/>
              <a:t>What</a:t>
            </a:r>
            <a:r>
              <a:rPr lang="en-US" sz="2600" dirty="0" smtClean="0"/>
              <a:t> is restoration? </a:t>
            </a:r>
          </a:p>
          <a:p>
            <a:pPr marL="514350" indent="-514350" algn="l">
              <a:spcAft>
                <a:spcPts val="300"/>
              </a:spcAft>
              <a:buFont typeface="+mj-lt"/>
              <a:buAutoNum type="arabicPeriod"/>
            </a:pPr>
            <a:r>
              <a:rPr lang="en-US" sz="2600" u="sng" dirty="0" smtClean="0"/>
              <a:t>Why</a:t>
            </a:r>
            <a:r>
              <a:rPr lang="en-US" sz="2600" dirty="0" smtClean="0"/>
              <a:t> restore degraded ecosystems?</a:t>
            </a:r>
          </a:p>
          <a:p>
            <a:pPr marL="514350" indent="-514350" algn="l">
              <a:spcAft>
                <a:spcPts val="300"/>
              </a:spcAft>
              <a:buFont typeface="+mj-lt"/>
              <a:buAutoNum type="arabicPeriod"/>
            </a:pPr>
            <a:r>
              <a:rPr lang="en-US" sz="2600" u="sng" dirty="0" smtClean="0"/>
              <a:t>Is restoration possible</a:t>
            </a:r>
            <a:r>
              <a:rPr lang="en-US" sz="2600" dirty="0" smtClean="0"/>
              <a:t>?</a:t>
            </a:r>
          </a:p>
          <a:p>
            <a:pPr marL="514350" indent="-514350" algn="l">
              <a:spcAft>
                <a:spcPts val="300"/>
              </a:spcAft>
              <a:buFont typeface="+mj-lt"/>
              <a:buAutoNum type="arabicPeriod"/>
            </a:pPr>
            <a:r>
              <a:rPr lang="en-US" sz="2600" u="sng" dirty="0" smtClean="0"/>
              <a:t>What</a:t>
            </a:r>
            <a:r>
              <a:rPr lang="en-US" sz="2600" dirty="0" smtClean="0"/>
              <a:t> does the restoration approach assume?</a:t>
            </a:r>
          </a:p>
          <a:p>
            <a:pPr marL="514350" indent="-514350" algn="l">
              <a:spcAft>
                <a:spcPts val="300"/>
              </a:spcAft>
              <a:buFont typeface="+mj-lt"/>
              <a:buAutoNum type="arabicPeriod"/>
            </a:pPr>
            <a:r>
              <a:rPr lang="en-US" sz="2600" u="sng" dirty="0"/>
              <a:t>How</a:t>
            </a:r>
            <a:r>
              <a:rPr lang="en-US" sz="2600" dirty="0"/>
              <a:t> do you do it? </a:t>
            </a:r>
            <a:endParaRPr lang="en-US" sz="2600" dirty="0">
              <a:latin typeface="STIXNonUnicode-Regular"/>
              <a:cs typeface="STIXNonUnicode-Regular"/>
            </a:endParaRPr>
          </a:p>
          <a:p>
            <a:pPr marL="514350" indent="-514350" algn="l">
              <a:spcAft>
                <a:spcPts val="300"/>
              </a:spcAft>
              <a:buFont typeface="+mj-lt"/>
              <a:buAutoNum type="arabicPeriod"/>
            </a:pPr>
            <a:r>
              <a:rPr lang="en-US" sz="2600" u="sng" dirty="0" smtClean="0"/>
              <a:t>How</a:t>
            </a:r>
            <a:r>
              <a:rPr lang="en-US" sz="2600" dirty="0" smtClean="0"/>
              <a:t> do you know if you’ve succeeded?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5605" y="4556922"/>
            <a:ext cx="2768560" cy="2051991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45" y="4550288"/>
            <a:ext cx="3092046" cy="205740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9007" y="4550288"/>
            <a:ext cx="2743200" cy="205740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0175" y="1121080"/>
            <a:ext cx="2557790" cy="162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5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5341</TotalTime>
  <Words>1928</Words>
  <Application>Microsoft Macintosh PowerPoint</Application>
  <PresentationFormat>On-screen Show (4:3)</PresentationFormat>
  <Paragraphs>373</Paragraphs>
  <Slides>54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0" baseType="lpstr">
      <vt:lpstr>Calibri</vt:lpstr>
      <vt:lpstr>Lucida Grande</vt:lpstr>
      <vt:lpstr>STIXNonUnicode-Regular</vt:lpstr>
      <vt:lpstr>Wingdings</vt:lpstr>
      <vt:lpstr>Arial</vt:lpstr>
      <vt:lpstr>Office Theme</vt:lpstr>
      <vt:lpstr>Course Overview and Introduction to Wetland Treatment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UF/IFAS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A. Kaplan</dc:creator>
  <cp:lastModifiedBy>Kaplan, David A</cp:lastModifiedBy>
  <cp:revision>939</cp:revision>
  <cp:lastPrinted>2016-01-05T02:48:19Z</cp:lastPrinted>
  <dcterms:created xsi:type="dcterms:W3CDTF">2012-05-29T14:24:25Z</dcterms:created>
  <dcterms:modified xsi:type="dcterms:W3CDTF">2016-01-05T02:49:29Z</dcterms:modified>
</cp:coreProperties>
</file>